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63" r:id="rId4"/>
    <p:sldId id="264" r:id="rId5"/>
    <p:sldId id="265" r:id="rId6"/>
    <p:sldId id="266" r:id="rId7"/>
    <p:sldId id="267" r:id="rId8"/>
    <p:sldId id="268" r:id="rId9"/>
    <p:sldId id="269" r:id="rId10"/>
    <p:sldId id="270" r:id="rId11"/>
    <p:sldId id="271" r:id="rId12"/>
    <p:sldId id="272" r:id="rId13"/>
    <p:sldId id="273" r:id="rId14"/>
    <p:sldId id="274" r:id="rId15"/>
    <p:sldId id="275" r:id="rId16"/>
    <p:sldId id="276" r:id="rId17"/>
    <p:sldId id="277" r:id="rId18"/>
    <p:sldId id="278" r:id="rId19"/>
    <p:sldId id="279" r:id="rId20"/>
    <p:sldId id="280" r:id="rId21"/>
    <p:sldId id="281" r:id="rId22"/>
    <p:sldId id="282" r:id="rId23"/>
    <p:sldId id="283" r:id="rId24"/>
    <p:sldId id="284" r:id="rId25"/>
    <p:sldId id="285" r:id="rId26"/>
    <p:sldId id="259"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10"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I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p>
            <a:fld id="{E4290B15-DB56-464F-B865-98881C76EB89}" type="datetimeFigureOut">
              <a:rPr lang="en-US" smtClean="0"/>
              <a:pPr/>
              <a:t>7/3/2019</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8F20628-E0F2-401F-90A7-6C33B6EAEC17}" type="slidenum">
              <a:rPr lang="en-IN" smtClean="0"/>
              <a:pPr/>
              <a:t>‹#›</a:t>
            </a:fld>
            <a:endParaRPr lang="en-I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E4290B15-DB56-464F-B865-98881C76EB89}" type="datetimeFigureOut">
              <a:rPr lang="en-US" smtClean="0"/>
              <a:pPr/>
              <a:t>7/3/2019</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8F20628-E0F2-401F-90A7-6C33B6EAEC17}" type="slidenum">
              <a:rPr lang="en-IN" smtClean="0"/>
              <a:pPr/>
              <a:t>‹#›</a:t>
            </a:fld>
            <a:endParaRPr lang="en-I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E4290B15-DB56-464F-B865-98881C76EB89}" type="datetimeFigureOut">
              <a:rPr lang="en-US" smtClean="0"/>
              <a:pPr/>
              <a:t>7/3/2019</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8F20628-E0F2-401F-90A7-6C33B6EAEC17}" type="slidenum">
              <a:rPr lang="en-IN" smtClean="0"/>
              <a:pPr/>
              <a:t>‹#›</a:t>
            </a:fld>
            <a:endParaRPr lang="en-I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E4290B15-DB56-464F-B865-98881C76EB89}" type="datetimeFigureOut">
              <a:rPr lang="en-US" smtClean="0"/>
              <a:pPr/>
              <a:t>7/3/2019</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8F20628-E0F2-401F-90A7-6C33B6EAEC17}" type="slidenum">
              <a:rPr lang="en-IN" smtClean="0"/>
              <a:pPr/>
              <a:t>‹#›</a:t>
            </a:fld>
            <a:endParaRPr lang="en-I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4290B15-DB56-464F-B865-98881C76EB89}" type="datetimeFigureOut">
              <a:rPr lang="en-US" smtClean="0"/>
              <a:pPr/>
              <a:t>7/3/2019</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8F20628-E0F2-401F-90A7-6C33B6EAEC17}" type="slidenum">
              <a:rPr lang="en-IN" smtClean="0"/>
              <a:pPr/>
              <a:t>‹#›</a:t>
            </a:fld>
            <a:endParaRPr lang="en-I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p>
            <a:fld id="{E4290B15-DB56-464F-B865-98881C76EB89}" type="datetimeFigureOut">
              <a:rPr lang="en-US" smtClean="0"/>
              <a:pPr/>
              <a:t>7/3/2019</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C8F20628-E0F2-401F-90A7-6C33B6EAEC17}" type="slidenum">
              <a:rPr lang="en-IN" smtClean="0"/>
              <a:pPr/>
              <a:t>‹#›</a:t>
            </a:fld>
            <a:endParaRPr lang="en-I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I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p>
            <a:fld id="{E4290B15-DB56-464F-B865-98881C76EB89}" type="datetimeFigureOut">
              <a:rPr lang="en-US" smtClean="0"/>
              <a:pPr/>
              <a:t>7/3/2019</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C8F20628-E0F2-401F-90A7-6C33B6EAEC17}" type="slidenum">
              <a:rPr lang="en-IN" smtClean="0"/>
              <a:pPr/>
              <a:t>‹#›</a:t>
            </a:fld>
            <a:endParaRPr lang="en-I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fld id="{E4290B15-DB56-464F-B865-98881C76EB89}" type="datetimeFigureOut">
              <a:rPr lang="en-US" smtClean="0"/>
              <a:pPr/>
              <a:t>7/3/2019</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C8F20628-E0F2-401F-90A7-6C33B6EAEC17}" type="slidenum">
              <a:rPr lang="en-IN" smtClean="0"/>
              <a:pPr/>
              <a:t>‹#›</a:t>
            </a:fld>
            <a:endParaRPr lang="en-I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290B15-DB56-464F-B865-98881C76EB89}" type="datetimeFigureOut">
              <a:rPr lang="en-US" smtClean="0"/>
              <a:pPr/>
              <a:t>7/3/2019</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C8F20628-E0F2-401F-90A7-6C33B6EAEC17}" type="slidenum">
              <a:rPr lang="en-IN" smtClean="0"/>
              <a:pPr/>
              <a:t>‹#›</a:t>
            </a:fld>
            <a:endParaRPr lang="en-I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4290B15-DB56-464F-B865-98881C76EB89}" type="datetimeFigureOut">
              <a:rPr lang="en-US" smtClean="0"/>
              <a:pPr/>
              <a:t>7/3/2019</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C8F20628-E0F2-401F-90A7-6C33B6EAEC17}" type="slidenum">
              <a:rPr lang="en-IN" smtClean="0"/>
              <a:pPr/>
              <a:t>‹#›</a:t>
            </a:fld>
            <a:endParaRPr lang="en-I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4290B15-DB56-464F-B865-98881C76EB89}" type="datetimeFigureOut">
              <a:rPr lang="en-US" smtClean="0"/>
              <a:pPr/>
              <a:t>7/3/2019</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C8F20628-E0F2-401F-90A7-6C33B6EAEC17}" type="slidenum">
              <a:rPr lang="en-IN" smtClean="0"/>
              <a:pPr/>
              <a:t>‹#›</a:t>
            </a:fld>
            <a:endParaRPr lang="en-I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IN"/>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290B15-DB56-464F-B865-98881C76EB89}" type="datetimeFigureOut">
              <a:rPr lang="en-US" smtClean="0"/>
              <a:pPr/>
              <a:t>7/3/2019</a:t>
            </a:fld>
            <a:endParaRPr lang="en-IN"/>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F20628-E0F2-401F-90A7-6C33B6EAEC17}" type="slidenum">
              <a:rPr lang="en-IN" smtClean="0"/>
              <a:pPr/>
              <a:t>‹#›</a:t>
            </a:fld>
            <a:endParaRPr lang="en-I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8" Type="http://schemas.openxmlformats.org/officeDocument/2006/relationships/image" Target="../media/image16.jpeg"/><Relationship Id="rId13" Type="http://schemas.openxmlformats.org/officeDocument/2006/relationships/image" Target="../media/image21.jpeg"/><Relationship Id="rId3" Type="http://schemas.openxmlformats.org/officeDocument/2006/relationships/image" Target="../media/image11.jpeg"/><Relationship Id="rId7" Type="http://schemas.openxmlformats.org/officeDocument/2006/relationships/image" Target="../media/image15.jpeg"/><Relationship Id="rId12" Type="http://schemas.openxmlformats.org/officeDocument/2006/relationships/image" Target="../media/image20.jpeg"/><Relationship Id="rId2" Type="http://schemas.openxmlformats.org/officeDocument/2006/relationships/image" Target="../media/image10.jpeg"/><Relationship Id="rId16" Type="http://schemas.openxmlformats.org/officeDocument/2006/relationships/image" Target="../media/image24.jpeg"/><Relationship Id="rId1" Type="http://schemas.openxmlformats.org/officeDocument/2006/relationships/slideLayout" Target="../slideLayouts/slideLayout2.xml"/><Relationship Id="rId6" Type="http://schemas.openxmlformats.org/officeDocument/2006/relationships/image" Target="../media/image14.jpeg"/><Relationship Id="rId11" Type="http://schemas.openxmlformats.org/officeDocument/2006/relationships/image" Target="../media/image19.jpeg"/><Relationship Id="rId5" Type="http://schemas.openxmlformats.org/officeDocument/2006/relationships/image" Target="../media/image13.jpeg"/><Relationship Id="rId15" Type="http://schemas.openxmlformats.org/officeDocument/2006/relationships/image" Target="../media/image23.jpeg"/><Relationship Id="rId10" Type="http://schemas.openxmlformats.org/officeDocument/2006/relationships/image" Target="../media/image18.jpeg"/><Relationship Id="rId4" Type="http://schemas.openxmlformats.org/officeDocument/2006/relationships/image" Target="../media/image12.jpeg"/><Relationship Id="rId9" Type="http://schemas.openxmlformats.org/officeDocument/2006/relationships/image" Target="../media/image17.jpeg"/><Relationship Id="rId14" Type="http://schemas.openxmlformats.org/officeDocument/2006/relationships/image" Target="../media/image22.jpeg"/></Relationships>
</file>

<file path=ppt/slides/_rels/slide1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alal Sciences Academy - Transparency.png"/>
          <p:cNvPicPr>
            <a:picLocks noChangeAspect="1"/>
          </p:cNvPicPr>
          <p:nvPr/>
        </p:nvPicPr>
        <p:blipFill>
          <a:blip r:embed="rId2" cstate="print"/>
          <a:stretch>
            <a:fillRect/>
          </a:stretch>
        </p:blipFill>
        <p:spPr>
          <a:xfrm>
            <a:off x="500034" y="2224289"/>
            <a:ext cx="5108458" cy="1630683"/>
          </a:xfrm>
          <a:prstGeom prst="rect">
            <a:avLst/>
          </a:prstGeom>
        </p:spPr>
      </p:pic>
      <p:sp>
        <p:nvSpPr>
          <p:cNvPr id="5" name="Rectangle 4"/>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5"/>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Rectangle 8"/>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11" name="Picture 10" descr="HSA Tranparent.png"/>
          <p:cNvPicPr>
            <a:picLocks noChangeAspect="1"/>
          </p:cNvPicPr>
          <p:nvPr/>
        </p:nvPicPr>
        <p:blipFill>
          <a:blip r:embed="rId3"/>
          <a:stretch>
            <a:fillRect/>
          </a:stretch>
        </p:blipFill>
        <p:spPr>
          <a:xfrm>
            <a:off x="5715008" y="1928802"/>
            <a:ext cx="2520000" cy="252000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261938" y="762000"/>
            <a:ext cx="8610600" cy="1308100"/>
          </a:xfrm>
          <a:prstGeom prst="rect">
            <a:avLst/>
          </a:prstGeom>
          <a:solidFill>
            <a:srgbClr val="FFFFCC"/>
          </a:solidFill>
          <a:ln w="9525">
            <a:noFill/>
            <a:miter lim="800000"/>
            <a:headEnd/>
            <a:tailEnd/>
          </a:ln>
        </p:spPr>
        <p:txBody>
          <a:bodyPr>
            <a:spAutoFit/>
          </a:bodyPr>
          <a:lstStyle/>
          <a:p>
            <a:pPr>
              <a:lnSpc>
                <a:spcPct val="150000"/>
              </a:lnSpc>
            </a:pPr>
            <a:r>
              <a:rPr lang="en-US" altLang="en-US" sz="2800" b="0">
                <a:latin typeface="Times New Roman" pitchFamily="18" charset="0"/>
                <a:cs typeface="Times New Roman" pitchFamily="18" charset="0"/>
              </a:rPr>
              <a:t>Global Halal products market is on the level of trillions of USD (excluding Islamic banking):</a:t>
            </a:r>
          </a:p>
        </p:txBody>
      </p:sp>
      <p:sp>
        <p:nvSpPr>
          <p:cNvPr id="6" name="Rectangle 3"/>
          <p:cNvSpPr>
            <a:spLocks noChangeArrowheads="1"/>
          </p:cNvSpPr>
          <p:nvPr/>
        </p:nvSpPr>
        <p:spPr bwMode="auto">
          <a:xfrm>
            <a:off x="228600" y="2417763"/>
            <a:ext cx="8610600" cy="523875"/>
          </a:xfrm>
          <a:prstGeom prst="rect">
            <a:avLst/>
          </a:prstGeom>
          <a:solidFill>
            <a:srgbClr val="FFFFCC"/>
          </a:solidFill>
          <a:ln w="9525">
            <a:noFill/>
            <a:miter lim="800000"/>
            <a:headEnd/>
            <a:tailEnd/>
          </a:ln>
        </p:spPr>
        <p:txBody>
          <a:bodyPr>
            <a:spAutoFit/>
          </a:bodyPr>
          <a:lstStyle/>
          <a:p>
            <a:r>
              <a:rPr lang="en-US" altLang="en-US" sz="2800" b="0">
                <a:latin typeface="Times New Roman" pitchFamily="18" charset="0"/>
                <a:cs typeface="Times New Roman" pitchFamily="18" charset="0"/>
              </a:rPr>
              <a:t>Food &amp; Beverage: 70%. </a:t>
            </a:r>
          </a:p>
        </p:txBody>
      </p:sp>
      <p:sp>
        <p:nvSpPr>
          <p:cNvPr id="7" name="Rectangle 3"/>
          <p:cNvSpPr>
            <a:spLocks noChangeArrowheads="1"/>
          </p:cNvSpPr>
          <p:nvPr/>
        </p:nvSpPr>
        <p:spPr bwMode="auto">
          <a:xfrm>
            <a:off x="228600" y="3103563"/>
            <a:ext cx="8610600" cy="523875"/>
          </a:xfrm>
          <a:prstGeom prst="rect">
            <a:avLst/>
          </a:prstGeom>
          <a:solidFill>
            <a:srgbClr val="FFFFCC"/>
          </a:solidFill>
          <a:ln w="9525">
            <a:noFill/>
            <a:miter lim="800000"/>
            <a:headEnd/>
            <a:tailEnd/>
          </a:ln>
        </p:spPr>
        <p:txBody>
          <a:bodyPr>
            <a:spAutoFit/>
          </a:bodyPr>
          <a:lstStyle/>
          <a:p>
            <a:r>
              <a:rPr lang="en-US" altLang="en-US" sz="2800" b="0">
                <a:latin typeface="Times New Roman" pitchFamily="18" charset="0"/>
                <a:cs typeface="Times New Roman" pitchFamily="18" charset="0"/>
              </a:rPr>
              <a:t>Pharmaceutical: 22%. </a:t>
            </a:r>
          </a:p>
        </p:txBody>
      </p:sp>
      <p:sp>
        <p:nvSpPr>
          <p:cNvPr id="8" name="Rectangle 3"/>
          <p:cNvSpPr>
            <a:spLocks noChangeArrowheads="1"/>
          </p:cNvSpPr>
          <p:nvPr/>
        </p:nvSpPr>
        <p:spPr bwMode="auto">
          <a:xfrm>
            <a:off x="228600" y="3789363"/>
            <a:ext cx="8610600" cy="523875"/>
          </a:xfrm>
          <a:prstGeom prst="rect">
            <a:avLst/>
          </a:prstGeom>
          <a:solidFill>
            <a:srgbClr val="FFFFCC"/>
          </a:solidFill>
          <a:ln w="9525">
            <a:noFill/>
            <a:miter lim="800000"/>
            <a:headEnd/>
            <a:tailEnd/>
          </a:ln>
        </p:spPr>
        <p:txBody>
          <a:bodyPr>
            <a:spAutoFit/>
          </a:bodyPr>
          <a:lstStyle/>
          <a:p>
            <a:r>
              <a:rPr lang="en-US" altLang="en-US" sz="2800" b="0">
                <a:latin typeface="Times New Roman" pitchFamily="18" charset="0"/>
                <a:cs typeface="Times New Roman" pitchFamily="18" charset="0"/>
              </a:rPr>
              <a:t>Personal care &amp; cosmetics: 10% . </a:t>
            </a:r>
          </a:p>
        </p:txBody>
      </p:sp>
      <p:sp>
        <p:nvSpPr>
          <p:cNvPr id="9" name="Rectangle 3"/>
          <p:cNvSpPr>
            <a:spLocks noChangeArrowheads="1"/>
          </p:cNvSpPr>
          <p:nvPr/>
        </p:nvSpPr>
        <p:spPr bwMode="auto">
          <a:xfrm>
            <a:off x="228600" y="4856163"/>
            <a:ext cx="8610600" cy="1133475"/>
          </a:xfrm>
          <a:prstGeom prst="rect">
            <a:avLst/>
          </a:prstGeom>
          <a:solidFill>
            <a:srgbClr val="92D050"/>
          </a:solidFill>
          <a:ln w="9525">
            <a:noFill/>
            <a:miter lim="800000"/>
            <a:headEnd/>
            <a:tailEnd/>
          </a:ln>
        </p:spPr>
        <p:txBody>
          <a:bodyPr>
            <a:spAutoFit/>
          </a:bodyPr>
          <a:lstStyle/>
          <a:p>
            <a:pPr algn="just">
              <a:lnSpc>
                <a:spcPct val="150000"/>
              </a:lnSpc>
            </a:pPr>
            <a:r>
              <a:rPr lang="en-US" altLang="en-US" sz="2400" b="0">
                <a:latin typeface="Times New Roman" pitchFamily="18" charset="0"/>
                <a:cs typeface="Times New Roman" pitchFamily="18" charset="0"/>
              </a:rPr>
              <a:t>As it can be seen the key sector for the Halal Market is the food sector.</a:t>
            </a:r>
          </a:p>
        </p:txBody>
      </p:sp>
      <p:sp>
        <p:nvSpPr>
          <p:cNvPr id="12295" name="Rectangle 1"/>
          <p:cNvSpPr>
            <a:spLocks noChangeArrowheads="1"/>
          </p:cNvSpPr>
          <p:nvPr/>
        </p:nvSpPr>
        <p:spPr bwMode="auto">
          <a:xfrm>
            <a:off x="0" y="61913"/>
            <a:ext cx="8153400" cy="522287"/>
          </a:xfrm>
          <a:prstGeom prst="rect">
            <a:avLst/>
          </a:prstGeom>
          <a:solidFill>
            <a:srgbClr val="0070C0"/>
          </a:solidFill>
          <a:ln w="9525">
            <a:noFill/>
            <a:miter lim="800000"/>
            <a:headEnd/>
            <a:tailEnd/>
          </a:ln>
        </p:spPr>
        <p:txBody>
          <a:bodyPr anchor="ctr">
            <a:spAutoFit/>
          </a:bodyPr>
          <a:lstStyle/>
          <a:p>
            <a:r>
              <a:rPr lang="en-US" altLang="en-US" sz="2800" b="0">
                <a:solidFill>
                  <a:schemeClr val="bg1"/>
                </a:solidFill>
                <a:latin typeface="Times New Roman" pitchFamily="18" charset="0"/>
                <a:cs typeface="Times New Roman" pitchFamily="18" charset="0"/>
              </a:rPr>
              <a:t>Global Market potential of Halal</a:t>
            </a:r>
          </a:p>
        </p:txBody>
      </p:sp>
      <p:sp>
        <p:nvSpPr>
          <p:cNvPr id="10" name="Rectangle 9"/>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 name="Rectangle 10"/>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2" name="Rectangle 11"/>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3" name="Rectangle 12"/>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
          <p:cNvSpPr>
            <a:spLocks noChangeArrowheads="1"/>
          </p:cNvSpPr>
          <p:nvPr/>
        </p:nvSpPr>
        <p:spPr bwMode="auto">
          <a:xfrm>
            <a:off x="228600" y="228600"/>
            <a:ext cx="8610600" cy="523875"/>
          </a:xfrm>
          <a:prstGeom prst="rect">
            <a:avLst/>
          </a:prstGeom>
          <a:solidFill>
            <a:srgbClr val="FFEDB3"/>
          </a:solidFill>
          <a:ln w="9525">
            <a:noFill/>
            <a:miter lim="800000"/>
            <a:headEnd/>
            <a:tailEnd/>
          </a:ln>
        </p:spPr>
        <p:txBody>
          <a:bodyPr>
            <a:spAutoFit/>
          </a:bodyPr>
          <a:lstStyle/>
          <a:p>
            <a:pPr algn="just"/>
            <a:r>
              <a:rPr lang="en-US" altLang="en-US" sz="2800" b="0">
                <a:latin typeface="Times New Roman" pitchFamily="18" charset="0"/>
                <a:cs typeface="Times New Roman" pitchFamily="18" charset="0"/>
              </a:rPr>
              <a:t>Halal cover the following modules:</a:t>
            </a:r>
          </a:p>
        </p:txBody>
      </p:sp>
      <p:sp>
        <p:nvSpPr>
          <p:cNvPr id="5" name="Rectangle 3"/>
          <p:cNvSpPr>
            <a:spLocks noChangeArrowheads="1"/>
          </p:cNvSpPr>
          <p:nvPr/>
        </p:nvSpPr>
        <p:spPr bwMode="auto">
          <a:xfrm>
            <a:off x="228600" y="990600"/>
            <a:ext cx="5943600" cy="523875"/>
          </a:xfrm>
          <a:prstGeom prst="rect">
            <a:avLst/>
          </a:prstGeom>
          <a:solidFill>
            <a:srgbClr val="FFFFCC"/>
          </a:solidFill>
          <a:ln w="9525">
            <a:noFill/>
            <a:miter lim="800000"/>
            <a:headEnd/>
            <a:tailEnd/>
          </a:ln>
        </p:spPr>
        <p:txBody>
          <a:bodyPr>
            <a:spAutoFit/>
          </a:bodyPr>
          <a:lstStyle/>
          <a:p>
            <a:r>
              <a:rPr lang="en-US" altLang="en-US" sz="2800" b="0">
                <a:latin typeface="Times New Roman" pitchFamily="18" charset="0"/>
                <a:cs typeface="Times New Roman" pitchFamily="18" charset="0"/>
              </a:rPr>
              <a:t>Meat &amp; Poultry – Slaughter Practices </a:t>
            </a:r>
          </a:p>
        </p:txBody>
      </p:sp>
      <p:sp>
        <p:nvSpPr>
          <p:cNvPr id="6" name="Rectangle 3"/>
          <p:cNvSpPr>
            <a:spLocks noChangeArrowheads="1"/>
          </p:cNvSpPr>
          <p:nvPr/>
        </p:nvSpPr>
        <p:spPr bwMode="auto">
          <a:xfrm>
            <a:off x="228600" y="1600200"/>
            <a:ext cx="5943600" cy="523875"/>
          </a:xfrm>
          <a:prstGeom prst="rect">
            <a:avLst/>
          </a:prstGeom>
          <a:solidFill>
            <a:srgbClr val="FFFFCC"/>
          </a:solidFill>
          <a:ln w="9525">
            <a:noFill/>
            <a:miter lim="800000"/>
            <a:headEnd/>
            <a:tailEnd/>
          </a:ln>
        </p:spPr>
        <p:txBody>
          <a:bodyPr>
            <a:spAutoFit/>
          </a:bodyPr>
          <a:lstStyle/>
          <a:p>
            <a:r>
              <a:rPr lang="en-US" altLang="en-US" sz="2800" b="0">
                <a:latin typeface="Times New Roman" pitchFamily="18" charset="0"/>
                <a:cs typeface="Times New Roman" pitchFamily="18" charset="0"/>
              </a:rPr>
              <a:t>Food Manufacturing</a:t>
            </a:r>
          </a:p>
        </p:txBody>
      </p:sp>
      <p:sp>
        <p:nvSpPr>
          <p:cNvPr id="7" name="Rectangle 3"/>
          <p:cNvSpPr>
            <a:spLocks noChangeArrowheads="1"/>
          </p:cNvSpPr>
          <p:nvPr/>
        </p:nvSpPr>
        <p:spPr bwMode="auto">
          <a:xfrm>
            <a:off x="228600" y="2209800"/>
            <a:ext cx="5943600" cy="523875"/>
          </a:xfrm>
          <a:prstGeom prst="rect">
            <a:avLst/>
          </a:prstGeom>
          <a:solidFill>
            <a:srgbClr val="FFFFCC"/>
          </a:solidFill>
          <a:ln w="9525">
            <a:noFill/>
            <a:miter lim="800000"/>
            <a:headEnd/>
            <a:tailEnd/>
          </a:ln>
        </p:spPr>
        <p:txBody>
          <a:bodyPr>
            <a:spAutoFit/>
          </a:bodyPr>
          <a:lstStyle/>
          <a:p>
            <a:r>
              <a:rPr lang="en-US" altLang="en-US" sz="2800" b="0">
                <a:latin typeface="Times New Roman" pitchFamily="18" charset="0"/>
                <a:cs typeface="Times New Roman" pitchFamily="18" charset="0"/>
              </a:rPr>
              <a:t>Food Retailing</a:t>
            </a:r>
          </a:p>
        </p:txBody>
      </p:sp>
      <p:sp>
        <p:nvSpPr>
          <p:cNvPr id="8" name="Rectangle 3"/>
          <p:cNvSpPr>
            <a:spLocks noChangeArrowheads="1"/>
          </p:cNvSpPr>
          <p:nvPr/>
        </p:nvSpPr>
        <p:spPr bwMode="auto">
          <a:xfrm>
            <a:off x="228600" y="2819400"/>
            <a:ext cx="5943600" cy="523875"/>
          </a:xfrm>
          <a:prstGeom prst="rect">
            <a:avLst/>
          </a:prstGeom>
          <a:solidFill>
            <a:srgbClr val="FFFFCC"/>
          </a:solidFill>
          <a:ln w="9525">
            <a:noFill/>
            <a:miter lim="800000"/>
            <a:headEnd/>
            <a:tailEnd/>
          </a:ln>
        </p:spPr>
        <p:txBody>
          <a:bodyPr>
            <a:spAutoFit/>
          </a:bodyPr>
          <a:lstStyle/>
          <a:p>
            <a:r>
              <a:rPr lang="en-US" altLang="en-US" sz="2800" b="0">
                <a:latin typeface="Times New Roman" pitchFamily="18" charset="0"/>
                <a:cs typeface="Times New Roman" pitchFamily="18" charset="0"/>
              </a:rPr>
              <a:t>Restaurant Chains</a:t>
            </a:r>
          </a:p>
        </p:txBody>
      </p:sp>
      <p:sp>
        <p:nvSpPr>
          <p:cNvPr id="10" name="Rectangle 3"/>
          <p:cNvSpPr>
            <a:spLocks noChangeArrowheads="1"/>
          </p:cNvSpPr>
          <p:nvPr/>
        </p:nvSpPr>
        <p:spPr bwMode="auto">
          <a:xfrm>
            <a:off x="228600" y="3429000"/>
            <a:ext cx="5943600" cy="523875"/>
          </a:xfrm>
          <a:prstGeom prst="rect">
            <a:avLst/>
          </a:prstGeom>
          <a:solidFill>
            <a:srgbClr val="FFFFCC"/>
          </a:solidFill>
          <a:ln w="9525">
            <a:noFill/>
            <a:miter lim="800000"/>
            <a:headEnd/>
            <a:tailEnd/>
          </a:ln>
        </p:spPr>
        <p:txBody>
          <a:bodyPr>
            <a:spAutoFit/>
          </a:bodyPr>
          <a:lstStyle/>
          <a:p>
            <a:r>
              <a:rPr lang="en-US" altLang="en-US" sz="2800" b="0">
                <a:latin typeface="Times New Roman" pitchFamily="18" charset="0"/>
                <a:cs typeface="Times New Roman" pitchFamily="18" charset="0"/>
              </a:rPr>
              <a:t>Food Service Industry</a:t>
            </a:r>
          </a:p>
        </p:txBody>
      </p:sp>
      <p:sp>
        <p:nvSpPr>
          <p:cNvPr id="11" name="Rectangle 3"/>
          <p:cNvSpPr>
            <a:spLocks noChangeArrowheads="1"/>
          </p:cNvSpPr>
          <p:nvPr/>
        </p:nvSpPr>
        <p:spPr bwMode="auto">
          <a:xfrm>
            <a:off x="228600" y="4038600"/>
            <a:ext cx="5943600" cy="523875"/>
          </a:xfrm>
          <a:prstGeom prst="rect">
            <a:avLst/>
          </a:prstGeom>
          <a:solidFill>
            <a:srgbClr val="FFFFCC"/>
          </a:solidFill>
          <a:ln w="9525">
            <a:noFill/>
            <a:miter lim="800000"/>
            <a:headEnd/>
            <a:tailEnd/>
          </a:ln>
        </p:spPr>
        <p:txBody>
          <a:bodyPr>
            <a:spAutoFit/>
          </a:bodyPr>
          <a:lstStyle/>
          <a:p>
            <a:r>
              <a:rPr lang="en-US" altLang="en-US" sz="2800" b="0">
                <a:latin typeface="Times New Roman" pitchFamily="18" charset="0"/>
                <a:cs typeface="Times New Roman" pitchFamily="18" charset="0"/>
              </a:rPr>
              <a:t>Pharmaceuticals &amp; Healthcare products</a:t>
            </a:r>
          </a:p>
        </p:txBody>
      </p:sp>
      <p:sp>
        <p:nvSpPr>
          <p:cNvPr id="12" name="Rectangle 3"/>
          <p:cNvSpPr>
            <a:spLocks noChangeArrowheads="1"/>
          </p:cNvSpPr>
          <p:nvPr/>
        </p:nvSpPr>
        <p:spPr bwMode="auto">
          <a:xfrm>
            <a:off x="228600" y="4648200"/>
            <a:ext cx="5943600" cy="523875"/>
          </a:xfrm>
          <a:prstGeom prst="rect">
            <a:avLst/>
          </a:prstGeom>
          <a:solidFill>
            <a:srgbClr val="FFFFCC"/>
          </a:solidFill>
          <a:ln w="9525">
            <a:noFill/>
            <a:miter lim="800000"/>
            <a:headEnd/>
            <a:tailEnd/>
          </a:ln>
        </p:spPr>
        <p:txBody>
          <a:bodyPr>
            <a:spAutoFit/>
          </a:bodyPr>
          <a:lstStyle/>
          <a:p>
            <a:r>
              <a:rPr lang="en-US" altLang="en-US" sz="2800" b="0">
                <a:latin typeface="Times New Roman" pitchFamily="18" charset="0"/>
                <a:cs typeface="Times New Roman" pitchFamily="18" charset="0"/>
              </a:rPr>
              <a:t>Logistics &amp; Shipping</a:t>
            </a:r>
          </a:p>
        </p:txBody>
      </p:sp>
      <p:sp>
        <p:nvSpPr>
          <p:cNvPr id="13" name="Rectangle 3"/>
          <p:cNvSpPr>
            <a:spLocks noChangeArrowheads="1"/>
          </p:cNvSpPr>
          <p:nvPr/>
        </p:nvSpPr>
        <p:spPr bwMode="auto">
          <a:xfrm>
            <a:off x="228600" y="5267325"/>
            <a:ext cx="5943600" cy="523875"/>
          </a:xfrm>
          <a:prstGeom prst="rect">
            <a:avLst/>
          </a:prstGeom>
          <a:solidFill>
            <a:srgbClr val="FFFFCC"/>
          </a:solidFill>
          <a:ln w="9525">
            <a:noFill/>
            <a:miter lim="800000"/>
            <a:headEnd/>
            <a:tailEnd/>
          </a:ln>
        </p:spPr>
        <p:txBody>
          <a:bodyPr>
            <a:spAutoFit/>
          </a:bodyPr>
          <a:lstStyle/>
          <a:p>
            <a:r>
              <a:rPr lang="en-US" altLang="en-US" sz="2800" b="0">
                <a:latin typeface="Times New Roman" pitchFamily="18" charset="0"/>
                <a:cs typeface="Times New Roman" pitchFamily="18" charset="0"/>
              </a:rPr>
              <a:t>Islamic Banking &amp; Finance</a:t>
            </a:r>
          </a:p>
        </p:txBody>
      </p:sp>
      <p:sp>
        <p:nvSpPr>
          <p:cNvPr id="14" name="Rectangle 3"/>
          <p:cNvSpPr>
            <a:spLocks noChangeArrowheads="1"/>
          </p:cNvSpPr>
          <p:nvPr/>
        </p:nvSpPr>
        <p:spPr bwMode="auto">
          <a:xfrm>
            <a:off x="228600" y="5876925"/>
            <a:ext cx="5943600" cy="523875"/>
          </a:xfrm>
          <a:prstGeom prst="rect">
            <a:avLst/>
          </a:prstGeom>
          <a:solidFill>
            <a:srgbClr val="FFFFCC"/>
          </a:solidFill>
          <a:ln w="9525">
            <a:noFill/>
            <a:miter lim="800000"/>
            <a:headEnd/>
            <a:tailEnd/>
          </a:ln>
        </p:spPr>
        <p:txBody>
          <a:bodyPr>
            <a:spAutoFit/>
          </a:bodyPr>
          <a:lstStyle/>
          <a:p>
            <a:r>
              <a:rPr lang="en-US" altLang="en-US" sz="2800" b="0">
                <a:latin typeface="Times New Roman" pitchFamily="18" charset="0"/>
                <a:cs typeface="Times New Roman" pitchFamily="18" charset="0"/>
              </a:rPr>
              <a:t>Testing and analysis </a:t>
            </a:r>
          </a:p>
        </p:txBody>
      </p:sp>
      <p:sp>
        <p:nvSpPr>
          <p:cNvPr id="15" name="Rectangle 14"/>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6" name="Rectangle 15"/>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7" name="Rectangle 16"/>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8" name="Rectangle 17"/>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additive="base">
                                        <p:cTn id="43" dur="500" fill="hold"/>
                                        <p:tgtEl>
                                          <p:spTgt spid="12"/>
                                        </p:tgtEl>
                                        <p:attrNameLst>
                                          <p:attrName>ppt_x</p:attrName>
                                        </p:attrNameLst>
                                      </p:cBhvr>
                                      <p:tavLst>
                                        <p:tav tm="0">
                                          <p:val>
                                            <p:strVal val="#ppt_x"/>
                                          </p:val>
                                        </p:tav>
                                        <p:tav tm="100000">
                                          <p:val>
                                            <p:strVal val="#ppt_x"/>
                                          </p:val>
                                        </p:tav>
                                      </p:tavLst>
                                    </p:anim>
                                    <p:anim calcmode="lin" valueType="num">
                                      <p:cBhvr additive="base">
                                        <p:cTn id="4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additive="base">
                                        <p:cTn id="49" dur="500" fill="hold"/>
                                        <p:tgtEl>
                                          <p:spTgt spid="13"/>
                                        </p:tgtEl>
                                        <p:attrNameLst>
                                          <p:attrName>ppt_x</p:attrName>
                                        </p:attrNameLst>
                                      </p:cBhvr>
                                      <p:tavLst>
                                        <p:tav tm="0">
                                          <p:val>
                                            <p:strVal val="#ppt_x"/>
                                          </p:val>
                                        </p:tav>
                                        <p:tav tm="100000">
                                          <p:val>
                                            <p:strVal val="#ppt_x"/>
                                          </p:val>
                                        </p:tav>
                                      </p:tavLst>
                                    </p:anim>
                                    <p:anim calcmode="lin" valueType="num">
                                      <p:cBhvr additive="base">
                                        <p:cTn id="5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additive="base">
                                        <p:cTn id="55" dur="500" fill="hold"/>
                                        <p:tgtEl>
                                          <p:spTgt spid="14"/>
                                        </p:tgtEl>
                                        <p:attrNameLst>
                                          <p:attrName>ppt_x</p:attrName>
                                        </p:attrNameLst>
                                      </p:cBhvr>
                                      <p:tavLst>
                                        <p:tav tm="0">
                                          <p:val>
                                            <p:strVal val="#ppt_x"/>
                                          </p:val>
                                        </p:tav>
                                        <p:tav tm="100000">
                                          <p:val>
                                            <p:strVal val="#ppt_x"/>
                                          </p:val>
                                        </p:tav>
                                      </p:tavLst>
                                    </p:anim>
                                    <p:anim calcmode="lin" valueType="num">
                                      <p:cBhvr additive="base">
                                        <p:cTn id="5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10" grpId="0" animBg="1"/>
      <p:bldP spid="11" grpId="0" animBg="1"/>
      <p:bldP spid="12" grpId="0" animBg="1"/>
      <p:bldP spid="13" grpId="0" animBg="1"/>
      <p:bldP spid="1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3"/>
          <p:cNvSpPr>
            <a:spLocks noChangeArrowheads="1"/>
          </p:cNvSpPr>
          <p:nvPr/>
        </p:nvSpPr>
        <p:spPr bwMode="auto">
          <a:xfrm>
            <a:off x="76200" y="711200"/>
            <a:ext cx="8610600" cy="523875"/>
          </a:xfrm>
          <a:prstGeom prst="rect">
            <a:avLst/>
          </a:prstGeom>
          <a:solidFill>
            <a:srgbClr val="FFEDB3"/>
          </a:solidFill>
          <a:ln w="9525">
            <a:noFill/>
            <a:miter lim="800000"/>
            <a:headEnd/>
            <a:tailEnd/>
          </a:ln>
        </p:spPr>
        <p:txBody>
          <a:bodyPr>
            <a:spAutoFit/>
          </a:bodyPr>
          <a:lstStyle/>
          <a:p>
            <a:pPr algn="just"/>
            <a:r>
              <a:rPr lang="en-US" altLang="en-US" sz="2800" b="0">
                <a:latin typeface="Times New Roman" pitchFamily="18" charset="0"/>
                <a:cs typeface="Times New Roman" pitchFamily="18" charset="0"/>
              </a:rPr>
              <a:t>Issues to consider when marketing Halal products:</a:t>
            </a:r>
          </a:p>
        </p:txBody>
      </p:sp>
      <p:sp>
        <p:nvSpPr>
          <p:cNvPr id="5" name="Rectangle 3"/>
          <p:cNvSpPr>
            <a:spLocks noChangeArrowheads="1"/>
          </p:cNvSpPr>
          <p:nvPr/>
        </p:nvSpPr>
        <p:spPr bwMode="auto">
          <a:xfrm>
            <a:off x="152400" y="1425575"/>
            <a:ext cx="8610600" cy="1384300"/>
          </a:xfrm>
          <a:prstGeom prst="rect">
            <a:avLst/>
          </a:prstGeom>
          <a:noFill/>
          <a:ln w="9525">
            <a:noFill/>
            <a:miter lim="800000"/>
            <a:headEnd/>
            <a:tailEnd/>
          </a:ln>
        </p:spPr>
        <p:txBody>
          <a:bodyPr>
            <a:spAutoFit/>
          </a:bodyPr>
          <a:lstStyle/>
          <a:p>
            <a:pPr>
              <a:lnSpc>
                <a:spcPct val="150000"/>
              </a:lnSpc>
            </a:pPr>
            <a:r>
              <a:rPr lang="en-US" altLang="en-US" sz="2800" b="0">
                <a:solidFill>
                  <a:srgbClr val="0070C0"/>
                </a:solidFill>
                <a:latin typeface="Times New Roman" pitchFamily="18" charset="0"/>
                <a:cs typeface="Times New Roman" pitchFamily="18" charset="0"/>
              </a:rPr>
              <a:t>Slaughter Methods </a:t>
            </a:r>
            <a:r>
              <a:rPr lang="en-US" altLang="en-US" sz="2800" b="0">
                <a:latin typeface="Times New Roman" pitchFamily="18" charset="0"/>
                <a:cs typeface="Times New Roman" pitchFamily="18" charset="0"/>
              </a:rPr>
              <a:t>(stunning , post-stunning, thoracic sticking, time of death, and mechanical slaughter).</a:t>
            </a:r>
          </a:p>
        </p:txBody>
      </p:sp>
      <p:sp>
        <p:nvSpPr>
          <p:cNvPr id="8" name="Rectangle 3"/>
          <p:cNvSpPr>
            <a:spLocks noChangeArrowheads="1"/>
          </p:cNvSpPr>
          <p:nvPr/>
        </p:nvSpPr>
        <p:spPr bwMode="auto">
          <a:xfrm>
            <a:off x="152400" y="5092700"/>
            <a:ext cx="8610600" cy="1384300"/>
          </a:xfrm>
          <a:prstGeom prst="rect">
            <a:avLst/>
          </a:prstGeom>
          <a:noFill/>
          <a:ln w="9525">
            <a:noFill/>
            <a:miter lim="800000"/>
            <a:headEnd/>
            <a:tailEnd/>
          </a:ln>
        </p:spPr>
        <p:txBody>
          <a:bodyPr>
            <a:spAutoFit/>
          </a:bodyPr>
          <a:lstStyle/>
          <a:p>
            <a:pPr algn="just">
              <a:lnSpc>
                <a:spcPct val="150000"/>
              </a:lnSpc>
            </a:pPr>
            <a:r>
              <a:rPr lang="en-US" altLang="en-US" sz="2800" b="0">
                <a:solidFill>
                  <a:srgbClr val="0070C0"/>
                </a:solidFill>
                <a:latin typeface="Times New Roman" pitchFamily="18" charset="0"/>
                <a:cs typeface="Times New Roman" pitchFamily="18" charset="0"/>
              </a:rPr>
              <a:t>Fish items</a:t>
            </a:r>
            <a:r>
              <a:rPr lang="en-US" altLang="en-US" sz="2800" b="0">
                <a:latin typeface="Times New Roman" pitchFamily="18" charset="0"/>
                <a:cs typeface="Times New Roman" pitchFamily="18" charset="0"/>
              </a:rPr>
              <a:t> (what to consider and what not to consider as Halal).</a:t>
            </a:r>
          </a:p>
        </p:txBody>
      </p:sp>
      <p:grpSp>
        <p:nvGrpSpPr>
          <p:cNvPr id="2" name="Group 8"/>
          <p:cNvGrpSpPr>
            <a:grpSpLocks/>
          </p:cNvGrpSpPr>
          <p:nvPr/>
        </p:nvGrpSpPr>
        <p:grpSpPr bwMode="auto">
          <a:xfrm>
            <a:off x="228600" y="2882900"/>
            <a:ext cx="8610600" cy="2133600"/>
            <a:chOff x="228600" y="2971800"/>
            <a:chExt cx="8610600" cy="2133600"/>
          </a:xfrm>
        </p:grpSpPr>
        <p:sp>
          <p:nvSpPr>
            <p:cNvPr id="14343" name="Rectangle 3"/>
            <p:cNvSpPr>
              <a:spLocks noChangeArrowheads="1"/>
            </p:cNvSpPr>
            <p:nvPr/>
          </p:nvSpPr>
          <p:spPr bwMode="auto">
            <a:xfrm>
              <a:off x="228600" y="2971800"/>
              <a:ext cx="8610600" cy="2031325"/>
            </a:xfrm>
            <a:prstGeom prst="rect">
              <a:avLst/>
            </a:prstGeom>
            <a:noFill/>
            <a:ln w="9525">
              <a:noFill/>
              <a:miter lim="800000"/>
              <a:headEnd/>
              <a:tailEnd/>
            </a:ln>
          </p:spPr>
          <p:txBody>
            <a:bodyPr>
              <a:spAutoFit/>
            </a:bodyPr>
            <a:lstStyle/>
            <a:p>
              <a:pPr algn="just">
                <a:lnSpc>
                  <a:spcPct val="150000"/>
                </a:lnSpc>
              </a:pPr>
              <a:r>
                <a:rPr lang="en-US" altLang="en-US" sz="2800" b="0">
                  <a:solidFill>
                    <a:srgbClr val="0070C0"/>
                  </a:solidFill>
                  <a:latin typeface="Times New Roman" pitchFamily="18" charset="0"/>
                  <a:cs typeface="Times New Roman" pitchFamily="18" charset="0"/>
                </a:rPr>
                <a:t>Istihala</a:t>
              </a:r>
              <a:r>
                <a:rPr lang="en-US" altLang="en-US" sz="2800" b="0">
                  <a:latin typeface="Times New Roman" pitchFamily="18" charset="0"/>
                  <a:cs typeface="Times New Roman" pitchFamily="18" charset="0"/>
                </a:rPr>
                <a:t> </a:t>
              </a:r>
              <a:r>
                <a:rPr lang="en-US" altLang="en-US" sz="2800" b="0">
                  <a:solidFill>
                    <a:srgbClr val="0070C0"/>
                  </a:solidFill>
                  <a:latin typeface="Times New Roman" pitchFamily="18" charset="0"/>
                  <a:cs typeface="Times New Roman" pitchFamily="18" charset="0"/>
                </a:rPr>
                <a:t>or change of state </a:t>
              </a:r>
              <a:r>
                <a:rPr lang="en-US" altLang="en-US" sz="2800" b="0">
                  <a:latin typeface="Times New Roman" pitchFamily="18" charset="0"/>
                  <a:cs typeface="Times New Roman" pitchFamily="18" charset="0"/>
                </a:rPr>
                <a:t>(gelatin, bovine based of non- Halal slaughtered animals, pork based gelatin, enzymes, and fat based animal).</a:t>
              </a:r>
            </a:p>
          </p:txBody>
        </p:sp>
        <p:pic>
          <p:nvPicPr>
            <p:cNvPr id="14344" name="Picture 2" descr="1044753.jpeg"/>
            <p:cNvPicPr>
              <a:picLocks noChangeAspect="1" noChangeArrowheads="1"/>
            </p:cNvPicPr>
            <p:nvPr/>
          </p:nvPicPr>
          <p:blipFill>
            <a:blip r:embed="rId2"/>
            <a:srcRect/>
            <a:stretch>
              <a:fillRect/>
            </a:stretch>
          </p:blipFill>
          <p:spPr bwMode="auto">
            <a:xfrm>
              <a:off x="5638800" y="4267200"/>
              <a:ext cx="1492827" cy="838200"/>
            </a:xfrm>
            <a:prstGeom prst="rect">
              <a:avLst/>
            </a:prstGeom>
            <a:noFill/>
            <a:ln w="9525">
              <a:noFill/>
              <a:miter lim="800000"/>
              <a:headEnd/>
              <a:tailEnd/>
            </a:ln>
          </p:spPr>
        </p:pic>
      </p:grpSp>
      <p:sp>
        <p:nvSpPr>
          <p:cNvPr id="14342" name="Rectangle 1"/>
          <p:cNvSpPr>
            <a:spLocks noChangeArrowheads="1"/>
          </p:cNvSpPr>
          <p:nvPr/>
        </p:nvSpPr>
        <p:spPr bwMode="auto">
          <a:xfrm>
            <a:off x="0" y="61913"/>
            <a:ext cx="8153400" cy="522287"/>
          </a:xfrm>
          <a:prstGeom prst="rect">
            <a:avLst/>
          </a:prstGeom>
          <a:solidFill>
            <a:srgbClr val="0070C0"/>
          </a:solidFill>
          <a:ln w="9525">
            <a:noFill/>
            <a:miter lim="800000"/>
            <a:headEnd/>
            <a:tailEnd/>
          </a:ln>
        </p:spPr>
        <p:txBody>
          <a:bodyPr anchor="ctr">
            <a:spAutoFit/>
          </a:bodyPr>
          <a:lstStyle/>
          <a:p>
            <a:r>
              <a:rPr lang="en-US" altLang="en-US" sz="2800" b="0">
                <a:solidFill>
                  <a:schemeClr val="bg1"/>
                </a:solidFill>
                <a:latin typeface="Times New Roman" pitchFamily="18" charset="0"/>
                <a:cs typeface="Times New Roman" pitchFamily="18" charset="0"/>
              </a:rPr>
              <a:t>R</a:t>
            </a:r>
            <a:r>
              <a:rPr lang="de-DE" altLang="en-US" sz="2800" b="0">
                <a:solidFill>
                  <a:schemeClr val="bg1"/>
                </a:solidFill>
                <a:latin typeface="Times New Roman" pitchFamily="18" charset="0"/>
                <a:cs typeface="Times New Roman" pitchFamily="18" charset="0"/>
              </a:rPr>
              <a:t>esolving disputable issues</a:t>
            </a:r>
            <a:endParaRPr lang="en-US" altLang="en-US" sz="2800">
              <a:solidFill>
                <a:schemeClr val="bg1"/>
              </a:solidFill>
            </a:endParaRPr>
          </a:p>
        </p:txBody>
      </p:sp>
      <p:sp>
        <p:nvSpPr>
          <p:cNvPr id="9" name="Rectangle 8"/>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 name="Rectangle 9"/>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 name="Rectangle 10"/>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2" name="Rectangle 11"/>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3"/>
          <p:cNvSpPr>
            <a:spLocks noChangeArrowheads="1"/>
          </p:cNvSpPr>
          <p:nvPr/>
        </p:nvSpPr>
        <p:spPr bwMode="auto">
          <a:xfrm>
            <a:off x="228600" y="381000"/>
            <a:ext cx="8610600" cy="579438"/>
          </a:xfrm>
          <a:prstGeom prst="rect">
            <a:avLst/>
          </a:prstGeom>
          <a:noFill/>
          <a:ln w="9525">
            <a:noFill/>
            <a:miter lim="800000"/>
            <a:headEnd/>
            <a:tailEnd/>
          </a:ln>
        </p:spPr>
        <p:txBody>
          <a:bodyPr>
            <a:spAutoFit/>
          </a:bodyPr>
          <a:lstStyle/>
          <a:p>
            <a:pPr algn="just">
              <a:lnSpc>
                <a:spcPct val="150000"/>
              </a:lnSpc>
            </a:pPr>
            <a:r>
              <a:rPr lang="en-US" altLang="en-US" sz="2400" b="0">
                <a:solidFill>
                  <a:srgbClr val="0070C0"/>
                </a:solidFill>
                <a:latin typeface="Times New Roman" pitchFamily="18" charset="0"/>
                <a:cs typeface="Times New Roman" pitchFamily="18" charset="0"/>
              </a:rPr>
              <a:t>Animal Feed </a:t>
            </a:r>
            <a:r>
              <a:rPr lang="en-US" altLang="en-US" sz="2400" b="0">
                <a:latin typeface="Times New Roman" pitchFamily="18" charset="0"/>
                <a:cs typeface="Times New Roman" pitchFamily="18" charset="0"/>
              </a:rPr>
              <a:t>(Haram animal by products in herbivore animal feed)</a:t>
            </a:r>
          </a:p>
        </p:txBody>
      </p:sp>
      <p:sp>
        <p:nvSpPr>
          <p:cNvPr id="6" name="Rectangle 3"/>
          <p:cNvSpPr>
            <a:spLocks noChangeArrowheads="1"/>
          </p:cNvSpPr>
          <p:nvPr/>
        </p:nvSpPr>
        <p:spPr bwMode="auto">
          <a:xfrm>
            <a:off x="228600" y="1219200"/>
            <a:ext cx="8610600" cy="1133475"/>
          </a:xfrm>
          <a:prstGeom prst="rect">
            <a:avLst/>
          </a:prstGeom>
          <a:noFill/>
          <a:ln w="9525">
            <a:noFill/>
            <a:miter lim="800000"/>
            <a:headEnd/>
            <a:tailEnd/>
          </a:ln>
        </p:spPr>
        <p:txBody>
          <a:bodyPr>
            <a:spAutoFit/>
          </a:bodyPr>
          <a:lstStyle/>
          <a:p>
            <a:pPr algn="just">
              <a:lnSpc>
                <a:spcPct val="150000"/>
              </a:lnSpc>
            </a:pPr>
            <a:r>
              <a:rPr lang="en-US" altLang="en-US" sz="2400" b="0">
                <a:solidFill>
                  <a:srgbClr val="0070C0"/>
                </a:solidFill>
                <a:latin typeface="Times New Roman" pitchFamily="18" charset="0"/>
                <a:cs typeface="Times New Roman" pitchFamily="18" charset="0"/>
              </a:rPr>
              <a:t>Alcohol Tolerance </a:t>
            </a:r>
            <a:r>
              <a:rPr lang="en-US" altLang="en-US" sz="2400" b="0">
                <a:latin typeface="Times New Roman" pitchFamily="18" charset="0"/>
                <a:cs typeface="Times New Roman" pitchFamily="18" charset="0"/>
              </a:rPr>
              <a:t>(zero tolerance, Low tolerance of 0.1%, Alcohol Types such as ethanol: industrial or fermented, and methanol).</a:t>
            </a:r>
          </a:p>
        </p:txBody>
      </p:sp>
      <p:sp>
        <p:nvSpPr>
          <p:cNvPr id="7" name="Rectangle 3"/>
          <p:cNvSpPr>
            <a:spLocks noChangeArrowheads="1"/>
          </p:cNvSpPr>
          <p:nvPr/>
        </p:nvSpPr>
        <p:spPr bwMode="auto">
          <a:xfrm>
            <a:off x="228600" y="2505075"/>
            <a:ext cx="8610600" cy="579438"/>
          </a:xfrm>
          <a:prstGeom prst="rect">
            <a:avLst/>
          </a:prstGeom>
          <a:noFill/>
          <a:ln w="9525">
            <a:noFill/>
            <a:miter lim="800000"/>
            <a:headEnd/>
            <a:tailEnd/>
          </a:ln>
        </p:spPr>
        <p:txBody>
          <a:bodyPr>
            <a:spAutoFit/>
          </a:bodyPr>
          <a:lstStyle/>
          <a:p>
            <a:pPr algn="just">
              <a:lnSpc>
                <a:spcPct val="150000"/>
              </a:lnSpc>
            </a:pPr>
            <a:r>
              <a:rPr lang="en-US" altLang="en-US" sz="2400" b="0">
                <a:solidFill>
                  <a:srgbClr val="0070C0"/>
                </a:solidFill>
                <a:latin typeface="Times New Roman" pitchFamily="18" charset="0"/>
                <a:cs typeface="Times New Roman" pitchFamily="18" charset="0"/>
              </a:rPr>
              <a:t>Slaughterman</a:t>
            </a:r>
            <a:r>
              <a:rPr lang="en-US" altLang="en-US" sz="2400" b="0">
                <a:latin typeface="Times New Roman" pitchFamily="18" charset="0"/>
                <a:cs typeface="Times New Roman" pitchFamily="18" charset="0"/>
              </a:rPr>
              <a:t> (only Muslim, Ahlulkitab of Christian or Jew faith)</a:t>
            </a:r>
          </a:p>
        </p:txBody>
      </p:sp>
      <p:sp>
        <p:nvSpPr>
          <p:cNvPr id="8" name="Rectangle 3"/>
          <p:cNvSpPr>
            <a:spLocks noChangeArrowheads="1"/>
          </p:cNvSpPr>
          <p:nvPr/>
        </p:nvSpPr>
        <p:spPr bwMode="auto">
          <a:xfrm>
            <a:off x="228600" y="3352800"/>
            <a:ext cx="8610600" cy="1133475"/>
          </a:xfrm>
          <a:prstGeom prst="rect">
            <a:avLst/>
          </a:prstGeom>
          <a:noFill/>
          <a:ln w="9525">
            <a:noFill/>
            <a:miter lim="800000"/>
            <a:headEnd/>
            <a:tailEnd/>
          </a:ln>
        </p:spPr>
        <p:txBody>
          <a:bodyPr>
            <a:spAutoFit/>
          </a:bodyPr>
          <a:lstStyle/>
          <a:p>
            <a:pPr algn="just">
              <a:lnSpc>
                <a:spcPct val="150000"/>
              </a:lnSpc>
            </a:pPr>
            <a:r>
              <a:rPr lang="en-US" altLang="en-US" sz="2400" b="0">
                <a:solidFill>
                  <a:srgbClr val="0070C0"/>
                </a:solidFill>
                <a:latin typeface="Times New Roman" pitchFamily="18" charset="0"/>
                <a:cs typeface="Times New Roman" pitchFamily="18" charset="0"/>
              </a:rPr>
              <a:t>Genetically Modified Food </a:t>
            </a:r>
            <a:r>
              <a:rPr lang="en-US" altLang="en-US" sz="2400" b="0">
                <a:latin typeface="Times New Roman" pitchFamily="18" charset="0"/>
                <a:cs typeface="Times New Roman" pitchFamily="18" charset="0"/>
              </a:rPr>
              <a:t>(use of non-Halal source animals/organisms, labeling, and moral &amp; safety Issues)</a:t>
            </a:r>
          </a:p>
        </p:txBody>
      </p:sp>
      <p:sp>
        <p:nvSpPr>
          <p:cNvPr id="15366" name="Rectangle 3"/>
          <p:cNvSpPr>
            <a:spLocks noChangeArrowheads="1"/>
          </p:cNvSpPr>
          <p:nvPr/>
        </p:nvSpPr>
        <p:spPr bwMode="auto">
          <a:xfrm>
            <a:off x="228600" y="4598988"/>
            <a:ext cx="8610600" cy="1754187"/>
          </a:xfrm>
          <a:prstGeom prst="rect">
            <a:avLst/>
          </a:prstGeom>
          <a:noFill/>
          <a:ln w="9525">
            <a:noFill/>
            <a:miter lim="800000"/>
            <a:headEnd/>
            <a:tailEnd/>
          </a:ln>
        </p:spPr>
        <p:txBody>
          <a:bodyPr>
            <a:spAutoFit/>
          </a:bodyPr>
          <a:lstStyle/>
          <a:p>
            <a:pPr algn="just">
              <a:lnSpc>
                <a:spcPct val="150000"/>
              </a:lnSpc>
            </a:pPr>
            <a:r>
              <a:rPr lang="en-US" altLang="en-US" sz="2400" b="0">
                <a:solidFill>
                  <a:srgbClr val="0070C0"/>
                </a:solidFill>
                <a:latin typeface="Times New Roman" pitchFamily="18" charset="0"/>
                <a:cs typeface="Times New Roman" pitchFamily="18" charset="0"/>
              </a:rPr>
              <a:t>Testing &amp; Analysis </a:t>
            </a:r>
            <a:r>
              <a:rPr lang="en-US" altLang="en-US" sz="2400" b="0">
                <a:latin typeface="Times New Roman" pitchFamily="18" charset="0"/>
                <a:cs typeface="Times New Roman" pitchFamily="18" charset="0"/>
              </a:rPr>
              <a:t>(sampling, standard operating procedures for Halal Testing and Global laboratory mutual recognition, non-Muslim laboratory technicians)</a:t>
            </a:r>
          </a:p>
        </p:txBody>
      </p:sp>
      <p:sp>
        <p:nvSpPr>
          <p:cNvPr id="9" name="Rectangle 8"/>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 name="Rectangle 9"/>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 name="Rectangle 10"/>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2" name="Rectangle 11"/>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a:spLocks noChangeArrowheads="1"/>
          </p:cNvSpPr>
          <p:nvPr/>
        </p:nvSpPr>
        <p:spPr bwMode="auto">
          <a:xfrm>
            <a:off x="228600" y="228600"/>
            <a:ext cx="8610600" cy="1954213"/>
          </a:xfrm>
          <a:prstGeom prst="rect">
            <a:avLst/>
          </a:prstGeom>
          <a:noFill/>
          <a:ln w="9525">
            <a:noFill/>
            <a:miter lim="800000"/>
            <a:headEnd/>
            <a:tailEnd/>
          </a:ln>
        </p:spPr>
        <p:txBody>
          <a:bodyPr>
            <a:spAutoFit/>
          </a:bodyPr>
          <a:lstStyle/>
          <a:p>
            <a:pPr algn="just">
              <a:lnSpc>
                <a:spcPct val="150000"/>
              </a:lnSpc>
            </a:pPr>
            <a:r>
              <a:rPr lang="en-US" altLang="en-US" sz="2800" b="0">
                <a:solidFill>
                  <a:srgbClr val="0070C0"/>
                </a:solidFill>
                <a:latin typeface="Times New Roman" pitchFamily="18" charset="0"/>
                <a:cs typeface="Times New Roman" pitchFamily="18" charset="0"/>
              </a:rPr>
              <a:t>Supply Chain Integrity </a:t>
            </a:r>
            <a:r>
              <a:rPr lang="en-US" altLang="en-US" sz="2800" b="0">
                <a:latin typeface="Times New Roman" pitchFamily="18" charset="0"/>
                <a:cs typeface="Times New Roman" pitchFamily="18" charset="0"/>
              </a:rPr>
              <a:t>(Halal logistics such as warehouse, cold rooms, containers, ports, traceability, and Islamic banking &amp; finance)</a:t>
            </a:r>
          </a:p>
        </p:txBody>
      </p:sp>
      <p:sp>
        <p:nvSpPr>
          <p:cNvPr id="7" name="Rectangle 3"/>
          <p:cNvSpPr>
            <a:spLocks noChangeArrowheads="1"/>
          </p:cNvSpPr>
          <p:nvPr/>
        </p:nvSpPr>
        <p:spPr bwMode="auto">
          <a:xfrm>
            <a:off x="228600" y="2425700"/>
            <a:ext cx="8610600" cy="1308100"/>
          </a:xfrm>
          <a:prstGeom prst="rect">
            <a:avLst/>
          </a:prstGeom>
          <a:noFill/>
          <a:ln w="9525">
            <a:noFill/>
            <a:miter lim="800000"/>
            <a:headEnd/>
            <a:tailEnd/>
          </a:ln>
        </p:spPr>
        <p:txBody>
          <a:bodyPr>
            <a:spAutoFit/>
          </a:bodyPr>
          <a:lstStyle/>
          <a:p>
            <a:pPr>
              <a:lnSpc>
                <a:spcPct val="150000"/>
              </a:lnSpc>
            </a:pPr>
            <a:r>
              <a:rPr lang="en-US" altLang="en-US" sz="2800" b="0">
                <a:solidFill>
                  <a:srgbClr val="0070C0"/>
                </a:solidFill>
                <a:latin typeface="Times New Roman" pitchFamily="18" charset="0"/>
                <a:cs typeface="Times New Roman" pitchFamily="18" charset="0"/>
              </a:rPr>
              <a:t>Judgments</a:t>
            </a:r>
            <a:r>
              <a:rPr lang="en-US" altLang="en-US" sz="2800" b="0">
                <a:latin typeface="Times New Roman" pitchFamily="18" charset="0"/>
                <a:cs typeface="Times New Roman" pitchFamily="18" charset="0"/>
              </a:rPr>
              <a:t> (lack of Islamic scholars with relevant industry knowledge).</a:t>
            </a:r>
          </a:p>
        </p:txBody>
      </p:sp>
      <p:sp>
        <p:nvSpPr>
          <p:cNvPr id="4" name="Rectangle 3"/>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Rectangle 4"/>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7"/>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Rectangle 8"/>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228600" y="1076325"/>
            <a:ext cx="8610600" cy="523875"/>
          </a:xfrm>
          <a:prstGeom prst="rect">
            <a:avLst/>
          </a:prstGeom>
          <a:noFill/>
          <a:ln w="9525">
            <a:noFill/>
            <a:miter lim="800000"/>
            <a:headEnd/>
            <a:tailEnd/>
          </a:ln>
        </p:spPr>
        <p:txBody>
          <a:bodyPr>
            <a:spAutoFit/>
          </a:bodyPr>
          <a:lstStyle/>
          <a:p>
            <a:pPr algn="just"/>
            <a:r>
              <a:rPr lang="en-US" altLang="en-US" sz="2800" b="0">
                <a:latin typeface="Times New Roman" pitchFamily="18" charset="0"/>
                <a:cs typeface="Times New Roman" pitchFamily="18" charset="0"/>
              </a:rPr>
              <a:t>Certification agencies not industry friendly.</a:t>
            </a:r>
          </a:p>
        </p:txBody>
      </p:sp>
      <p:sp>
        <p:nvSpPr>
          <p:cNvPr id="7" name="Rectangle 3"/>
          <p:cNvSpPr>
            <a:spLocks noChangeArrowheads="1"/>
          </p:cNvSpPr>
          <p:nvPr/>
        </p:nvSpPr>
        <p:spPr bwMode="auto">
          <a:xfrm>
            <a:off x="228600" y="3514725"/>
            <a:ext cx="8610600" cy="1384300"/>
          </a:xfrm>
          <a:prstGeom prst="rect">
            <a:avLst/>
          </a:prstGeom>
          <a:noFill/>
          <a:ln w="9525">
            <a:noFill/>
            <a:miter lim="800000"/>
            <a:headEnd/>
            <a:tailEnd/>
          </a:ln>
        </p:spPr>
        <p:txBody>
          <a:bodyPr>
            <a:spAutoFit/>
          </a:bodyPr>
          <a:lstStyle/>
          <a:p>
            <a:pPr algn="just">
              <a:lnSpc>
                <a:spcPct val="150000"/>
              </a:lnSpc>
            </a:pPr>
            <a:r>
              <a:rPr lang="en-US" altLang="en-US" sz="2800" b="0">
                <a:latin typeface="Times New Roman" pitchFamily="18" charset="0"/>
                <a:cs typeface="Times New Roman" pitchFamily="18" charset="0"/>
              </a:rPr>
              <a:t>Halal Auditors do not have relevant industry knowledge (Shariah centric).</a:t>
            </a:r>
          </a:p>
        </p:txBody>
      </p:sp>
      <p:grpSp>
        <p:nvGrpSpPr>
          <p:cNvPr id="2" name="Group 12"/>
          <p:cNvGrpSpPr/>
          <p:nvPr/>
        </p:nvGrpSpPr>
        <p:grpSpPr>
          <a:xfrm>
            <a:off x="228600" y="4503609"/>
            <a:ext cx="8610600" cy="2110638"/>
            <a:chOff x="228600" y="4503609"/>
            <a:chExt cx="8610600" cy="2110638"/>
          </a:xfrm>
          <a:noFill/>
        </p:grpSpPr>
        <p:sp>
          <p:nvSpPr>
            <p:cNvPr id="8" name="Rectangle 3"/>
            <p:cNvSpPr>
              <a:spLocks noChangeArrowheads="1"/>
            </p:cNvSpPr>
            <p:nvPr/>
          </p:nvSpPr>
          <p:spPr bwMode="auto">
            <a:xfrm>
              <a:off x="228600" y="5114925"/>
              <a:ext cx="8610600" cy="523875"/>
            </a:xfrm>
            <a:prstGeom prst="rect">
              <a:avLst/>
            </a:prstGeom>
            <a:grpFill/>
            <a:ln w="9525">
              <a:noFill/>
              <a:miter lim="800000"/>
              <a:headEnd/>
              <a:tailEnd/>
            </a:ln>
          </p:spPr>
          <p:txBody>
            <a:bodyPr>
              <a:spAutoFit/>
            </a:bodyPr>
            <a:lstStyle/>
            <a:p>
              <a:pPr algn="just">
                <a:defRPr/>
              </a:pPr>
              <a:r>
                <a:rPr lang="en-US" sz="2800" b="0" dirty="0">
                  <a:latin typeface="Times New Roman" pitchFamily="18" charset="0"/>
                  <a:cs typeface="Times New Roman" pitchFamily="18" charset="0"/>
                </a:rPr>
                <a:t>Competing national standards.</a:t>
              </a:r>
            </a:p>
          </p:txBody>
        </p:sp>
        <p:pic>
          <p:nvPicPr>
            <p:cNvPr id="11" name="Picture 2"/>
            <p:cNvPicPr>
              <a:picLocks noChangeAspect="1" noChangeArrowheads="1"/>
            </p:cNvPicPr>
            <p:nvPr/>
          </p:nvPicPr>
          <p:blipFill>
            <a:blip r:embed="rId2" cstate="print"/>
            <a:srcRect/>
            <a:stretch>
              <a:fillRect/>
            </a:stretch>
          </p:blipFill>
          <p:spPr bwMode="auto">
            <a:xfrm>
              <a:off x="7515818" y="5181600"/>
              <a:ext cx="975460" cy="1219200"/>
            </a:xfrm>
            <a:prstGeom prst="rect">
              <a:avLst/>
            </a:prstGeom>
            <a:grpFill/>
            <a:ln w="9525">
              <a:noFill/>
              <a:miter lim="800000"/>
              <a:headEnd/>
              <a:tailEnd/>
            </a:ln>
          </p:spPr>
        </p:pic>
        <p:pic>
          <p:nvPicPr>
            <p:cNvPr id="12" name="Picture 10"/>
            <p:cNvPicPr>
              <a:picLocks noChangeAspect="1" noChangeArrowheads="1"/>
            </p:cNvPicPr>
            <p:nvPr/>
          </p:nvPicPr>
          <p:blipFill>
            <a:blip r:embed="rId3" cstate="print"/>
            <a:srcRect/>
            <a:stretch>
              <a:fillRect/>
            </a:stretch>
          </p:blipFill>
          <p:spPr bwMode="auto">
            <a:xfrm rot="19418734">
              <a:off x="5507294" y="4503609"/>
              <a:ext cx="1515413" cy="2110638"/>
            </a:xfrm>
            <a:prstGeom prst="rect">
              <a:avLst/>
            </a:prstGeom>
            <a:grpFill/>
            <a:ln w="9525">
              <a:noFill/>
              <a:miter lim="800000"/>
              <a:headEnd/>
              <a:tailEnd/>
            </a:ln>
          </p:spPr>
        </p:pic>
      </p:grpSp>
      <p:grpSp>
        <p:nvGrpSpPr>
          <p:cNvPr id="3" name="Group 14"/>
          <p:cNvGrpSpPr/>
          <p:nvPr/>
        </p:nvGrpSpPr>
        <p:grpSpPr>
          <a:xfrm>
            <a:off x="228600" y="1914525"/>
            <a:ext cx="8610600" cy="1666875"/>
            <a:chOff x="228600" y="1914525"/>
            <a:chExt cx="8610600" cy="1666875"/>
          </a:xfrm>
          <a:noFill/>
        </p:grpSpPr>
        <p:sp>
          <p:nvSpPr>
            <p:cNvPr id="6" name="Rectangle 3"/>
            <p:cNvSpPr>
              <a:spLocks noChangeArrowheads="1"/>
            </p:cNvSpPr>
            <p:nvPr/>
          </p:nvSpPr>
          <p:spPr bwMode="auto">
            <a:xfrm>
              <a:off x="228600" y="1914525"/>
              <a:ext cx="8610600" cy="1384995"/>
            </a:xfrm>
            <a:prstGeom prst="rect">
              <a:avLst/>
            </a:prstGeom>
            <a:grpFill/>
            <a:ln w="9525">
              <a:noFill/>
              <a:miter lim="800000"/>
              <a:headEnd/>
              <a:tailEnd/>
            </a:ln>
          </p:spPr>
          <p:txBody>
            <a:bodyPr>
              <a:spAutoFit/>
            </a:bodyPr>
            <a:lstStyle/>
            <a:p>
              <a:pPr algn="just">
                <a:lnSpc>
                  <a:spcPct val="150000"/>
                </a:lnSpc>
                <a:defRPr/>
              </a:pPr>
              <a:r>
                <a:rPr lang="en-US" sz="2800" b="0">
                  <a:latin typeface="Times New Roman" pitchFamily="18" charset="0"/>
                  <a:cs typeface="Times New Roman" pitchFamily="18" charset="0"/>
                </a:rPr>
                <a:t>Certification agencies do not follow SOPs, Quality Management Systems, etc.</a:t>
              </a:r>
            </a:p>
          </p:txBody>
        </p:sp>
        <p:pic>
          <p:nvPicPr>
            <p:cNvPr id="14" name="Picture 14"/>
            <p:cNvPicPr>
              <a:picLocks noChangeAspect="1" noChangeArrowheads="1"/>
            </p:cNvPicPr>
            <p:nvPr/>
          </p:nvPicPr>
          <p:blipFill>
            <a:blip r:embed="rId4" cstate="print"/>
            <a:srcRect/>
            <a:stretch>
              <a:fillRect/>
            </a:stretch>
          </p:blipFill>
          <p:spPr bwMode="auto">
            <a:xfrm>
              <a:off x="4572000" y="2514600"/>
              <a:ext cx="1066800" cy="1066800"/>
            </a:xfrm>
            <a:prstGeom prst="rect">
              <a:avLst/>
            </a:prstGeom>
            <a:grpFill/>
            <a:ln w="9525">
              <a:noFill/>
              <a:miter lim="800000"/>
              <a:headEnd/>
              <a:tailEnd/>
            </a:ln>
          </p:spPr>
        </p:pic>
      </p:grpSp>
      <p:sp>
        <p:nvSpPr>
          <p:cNvPr id="17414" name="Rectangle 1"/>
          <p:cNvSpPr>
            <a:spLocks noChangeArrowheads="1"/>
          </p:cNvSpPr>
          <p:nvPr/>
        </p:nvSpPr>
        <p:spPr bwMode="auto">
          <a:xfrm>
            <a:off x="0" y="61913"/>
            <a:ext cx="8153400" cy="522287"/>
          </a:xfrm>
          <a:prstGeom prst="rect">
            <a:avLst/>
          </a:prstGeom>
          <a:solidFill>
            <a:srgbClr val="0070C0"/>
          </a:solidFill>
          <a:ln w="9525">
            <a:noFill/>
            <a:miter lim="800000"/>
            <a:headEnd/>
            <a:tailEnd/>
          </a:ln>
        </p:spPr>
        <p:txBody>
          <a:bodyPr anchor="ctr">
            <a:spAutoFit/>
          </a:bodyPr>
          <a:lstStyle/>
          <a:p>
            <a:pPr algn="just"/>
            <a:r>
              <a:rPr lang="en-US" altLang="en-US" sz="2800" b="0">
                <a:solidFill>
                  <a:schemeClr val="bg1"/>
                </a:solidFill>
                <a:latin typeface="Times New Roman" pitchFamily="18" charset="0"/>
                <a:cs typeface="Times New Roman" pitchFamily="18" charset="0"/>
              </a:rPr>
              <a:t>Issues raised at International Industry Dialogues:</a:t>
            </a:r>
          </a:p>
        </p:txBody>
      </p:sp>
      <p:sp>
        <p:nvSpPr>
          <p:cNvPr id="13" name="Rectangle 12"/>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5" name="Rectangle 14"/>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6" name="Rectangle 15"/>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7" name="Rectangle 16"/>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additive="base">
                                        <p:cTn id="25" dur="500" fill="hold"/>
                                        <p:tgtEl>
                                          <p:spTgt spid="2"/>
                                        </p:tgtEl>
                                        <p:attrNameLst>
                                          <p:attrName>ppt_x</p:attrName>
                                        </p:attrNameLst>
                                      </p:cBhvr>
                                      <p:tavLst>
                                        <p:tav tm="0">
                                          <p:val>
                                            <p:strVal val="#ppt_x"/>
                                          </p:val>
                                        </p:tav>
                                        <p:tav tm="100000">
                                          <p:val>
                                            <p:strVal val="#ppt_x"/>
                                          </p:val>
                                        </p:tav>
                                      </p:tavLst>
                                    </p:anim>
                                    <p:anim calcmode="lin" valueType="num">
                                      <p:cBhvr additive="base">
                                        <p:cTn id="2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p:cNvSpPr>
            <a:spLocks noChangeArrowheads="1"/>
          </p:cNvSpPr>
          <p:nvPr/>
        </p:nvSpPr>
        <p:spPr bwMode="auto">
          <a:xfrm>
            <a:off x="152400" y="457200"/>
            <a:ext cx="8610600" cy="523875"/>
          </a:xfrm>
          <a:prstGeom prst="rect">
            <a:avLst/>
          </a:prstGeom>
          <a:noFill/>
          <a:ln w="9525">
            <a:noFill/>
            <a:miter lim="800000"/>
            <a:headEnd/>
            <a:tailEnd/>
          </a:ln>
        </p:spPr>
        <p:txBody>
          <a:bodyPr>
            <a:spAutoFit/>
          </a:bodyPr>
          <a:lstStyle/>
          <a:p>
            <a:pPr algn="just"/>
            <a:r>
              <a:rPr lang="en-US" altLang="en-US" sz="2800" b="0">
                <a:latin typeface="Times New Roman" pitchFamily="18" charset="0"/>
                <a:cs typeface="Times New Roman" pitchFamily="18" charset="0"/>
              </a:rPr>
              <a:t>No mutual recognition amongst Certification Bodies.</a:t>
            </a:r>
          </a:p>
        </p:txBody>
      </p:sp>
      <p:pic>
        <p:nvPicPr>
          <p:cNvPr id="6" name="Picture 20" descr="A3ZGSFRCAUUYAW5CADMX9R7CAXBO0GWCAYF5X4LCABG2078CAUWLXZ3CAVE4DR0CAJBA85XCA678E4ECAHFMAFOCA6TGGOZCAAJ654MCA3GGI6ZCAXQPV72CABOV6BZCANW3G2ECAXL5IYSCA87M8C9"/>
          <p:cNvPicPr>
            <a:picLocks noChangeAspect="1" noChangeArrowheads="1"/>
          </p:cNvPicPr>
          <p:nvPr/>
        </p:nvPicPr>
        <p:blipFill>
          <a:blip r:embed="rId2"/>
          <a:srcRect/>
          <a:stretch>
            <a:fillRect/>
          </a:stretch>
        </p:blipFill>
        <p:spPr bwMode="auto">
          <a:xfrm>
            <a:off x="381000" y="3752850"/>
            <a:ext cx="1447800" cy="1143000"/>
          </a:xfrm>
          <a:prstGeom prst="rect">
            <a:avLst/>
          </a:prstGeom>
          <a:noFill/>
          <a:ln w="9525">
            <a:noFill/>
            <a:miter lim="800000"/>
            <a:headEnd/>
            <a:tailEnd/>
          </a:ln>
        </p:spPr>
      </p:pic>
      <p:pic>
        <p:nvPicPr>
          <p:cNvPr id="8" name="Picture 21" descr="A5L81J6CA1SC349CAW11HU2CA6I7WJSCAZ7QTD4CAOL1TKICA2UEVLMCA5NQRB5CA6SXJ00CAE6UT1WCAXPIEXMCAWW0SU9CAC7CWRTCAIV9ISVCAL81LD1CADQFOGSCATGDF72CAM09WA2CALGQF4K"/>
          <p:cNvPicPr>
            <a:picLocks noChangeAspect="1" noChangeArrowheads="1"/>
          </p:cNvPicPr>
          <p:nvPr/>
        </p:nvPicPr>
        <p:blipFill>
          <a:blip r:embed="rId3"/>
          <a:srcRect/>
          <a:stretch>
            <a:fillRect/>
          </a:stretch>
        </p:blipFill>
        <p:spPr bwMode="auto">
          <a:xfrm>
            <a:off x="381000" y="2457450"/>
            <a:ext cx="1447800" cy="1184275"/>
          </a:xfrm>
          <a:prstGeom prst="rect">
            <a:avLst/>
          </a:prstGeom>
          <a:noFill/>
          <a:ln w="9525">
            <a:noFill/>
            <a:miter lim="800000"/>
            <a:headEnd/>
            <a:tailEnd/>
          </a:ln>
        </p:spPr>
      </p:pic>
      <p:pic>
        <p:nvPicPr>
          <p:cNvPr id="9" name="Picture 22" descr="A8EG869CA6UN0PECASGGHG7CAHDOPAVCAHOOHHZCA2NQ8NJCAP177Y3CAMFQ6G0CA6KBVBUCAJ8W9O2CAZM9PCECAAXV6K2CA5E1CYBCA3XIM6QCAFNXNKKCAZ7UZA9CADFTNUICAG4JZRTCAKCKMIU"/>
          <p:cNvPicPr>
            <a:picLocks noChangeAspect="1" noChangeArrowheads="1"/>
          </p:cNvPicPr>
          <p:nvPr/>
        </p:nvPicPr>
        <p:blipFill>
          <a:blip r:embed="rId4"/>
          <a:srcRect/>
          <a:stretch>
            <a:fillRect/>
          </a:stretch>
        </p:blipFill>
        <p:spPr bwMode="auto">
          <a:xfrm>
            <a:off x="5638800" y="2457450"/>
            <a:ext cx="1371600" cy="1219200"/>
          </a:xfrm>
          <a:prstGeom prst="rect">
            <a:avLst/>
          </a:prstGeom>
          <a:noFill/>
          <a:ln w="9525">
            <a:noFill/>
            <a:miter lim="800000"/>
            <a:headEnd/>
            <a:tailEnd/>
          </a:ln>
        </p:spPr>
      </p:pic>
      <p:pic>
        <p:nvPicPr>
          <p:cNvPr id="10" name="Picture 23" descr="A10UNFVCAIXBQISCAWYVBPJCANJ0ONHCA0EB97GCAOMAQ3VCAD5QB1ECANOZE0PCAFYKVI6CA9ADP5MCAAFAH1UCAMKBZHKCA0KJZ5QCAUBDKQMCA8KJSWRCAK3I0F0CA1547DMCAFDDMHVCASBBLGN"/>
          <p:cNvPicPr>
            <a:picLocks noChangeAspect="1" noChangeArrowheads="1"/>
          </p:cNvPicPr>
          <p:nvPr/>
        </p:nvPicPr>
        <p:blipFill>
          <a:blip r:embed="rId5"/>
          <a:srcRect/>
          <a:stretch>
            <a:fillRect/>
          </a:stretch>
        </p:blipFill>
        <p:spPr bwMode="auto">
          <a:xfrm>
            <a:off x="2057400" y="2457450"/>
            <a:ext cx="1447800" cy="1219200"/>
          </a:xfrm>
          <a:prstGeom prst="rect">
            <a:avLst/>
          </a:prstGeom>
          <a:noFill/>
          <a:ln w="9525">
            <a:noFill/>
            <a:miter lim="800000"/>
            <a:headEnd/>
            <a:tailEnd/>
          </a:ln>
        </p:spPr>
      </p:pic>
      <p:pic>
        <p:nvPicPr>
          <p:cNvPr id="12" name="Picture 24" descr="A15FOEVCARSZQXVCAMN978TCAMPWY5GCAK9I72YCAP6Q788CAJ54XBSCAC9GLHPCAVZ33P1CAZLEUYMCAXWC3BUCAEU0SOYCAHRWMQ1CACKEHRDCASS8T6ECAR93MTWCASW24I0CAY4FEJCCADG8X94"/>
          <p:cNvPicPr>
            <a:picLocks noChangeAspect="1" noChangeArrowheads="1"/>
          </p:cNvPicPr>
          <p:nvPr/>
        </p:nvPicPr>
        <p:blipFill>
          <a:blip r:embed="rId6"/>
          <a:srcRect/>
          <a:stretch>
            <a:fillRect/>
          </a:stretch>
        </p:blipFill>
        <p:spPr bwMode="auto">
          <a:xfrm>
            <a:off x="7467600" y="2457450"/>
            <a:ext cx="1362075" cy="1285875"/>
          </a:xfrm>
          <a:prstGeom prst="rect">
            <a:avLst/>
          </a:prstGeom>
          <a:noFill/>
          <a:ln w="9525">
            <a:noFill/>
            <a:miter lim="800000"/>
            <a:headEnd/>
            <a:tailEnd/>
          </a:ln>
        </p:spPr>
      </p:pic>
      <p:pic>
        <p:nvPicPr>
          <p:cNvPr id="13" name="Picture 25" descr="A33YDKFCAUJYXQNCAWNGGEQCAWGOB3QCAT7047YCAFTU52TCASFZKFKCAJE3BXFCAPYEMN7CAB1ADBLCA0J8QA4CAAU1UWDCARMMAMPCAZFO7V2CAXY4118CA86XQLPCAWYYGTECAVZJ055CAFEMARX"/>
          <p:cNvPicPr>
            <a:picLocks noChangeAspect="1" noChangeArrowheads="1"/>
          </p:cNvPicPr>
          <p:nvPr/>
        </p:nvPicPr>
        <p:blipFill>
          <a:blip r:embed="rId7"/>
          <a:srcRect/>
          <a:stretch>
            <a:fillRect/>
          </a:stretch>
        </p:blipFill>
        <p:spPr bwMode="auto">
          <a:xfrm>
            <a:off x="3886200" y="5048250"/>
            <a:ext cx="1371600" cy="1066800"/>
          </a:xfrm>
          <a:prstGeom prst="rect">
            <a:avLst/>
          </a:prstGeom>
          <a:noFill/>
          <a:ln w="9525">
            <a:noFill/>
            <a:miter lim="800000"/>
            <a:headEnd/>
            <a:tailEnd/>
          </a:ln>
        </p:spPr>
      </p:pic>
      <p:pic>
        <p:nvPicPr>
          <p:cNvPr id="14" name="Picture 26" descr="AM1KAMJCAYXYEXSCAI7O30ICAP1FM2UCAZNKBB3CA9BG5WXCAC8BHVICA2P6BQQCAO940VWCAXB8V5BCAAI2A4ZCAW09KX0CAPNODO4CA6OOKTMCAS1Y0E9CAX4I2LLCAX9JDSTCAJKLBOPCAAB0GBY"/>
          <p:cNvPicPr>
            <a:picLocks noChangeAspect="1" noChangeArrowheads="1"/>
          </p:cNvPicPr>
          <p:nvPr/>
        </p:nvPicPr>
        <p:blipFill>
          <a:blip r:embed="rId8"/>
          <a:srcRect/>
          <a:stretch>
            <a:fillRect/>
          </a:stretch>
        </p:blipFill>
        <p:spPr bwMode="auto">
          <a:xfrm>
            <a:off x="457200" y="5048250"/>
            <a:ext cx="1371600" cy="990600"/>
          </a:xfrm>
          <a:prstGeom prst="rect">
            <a:avLst/>
          </a:prstGeom>
          <a:noFill/>
          <a:ln w="9525">
            <a:noFill/>
            <a:miter lim="800000"/>
            <a:headEnd/>
            <a:tailEnd/>
          </a:ln>
        </p:spPr>
      </p:pic>
      <p:pic>
        <p:nvPicPr>
          <p:cNvPr id="15" name="Picture 27" descr="AQ7CECLCAUGNF9OCAC4F460CA35MSXFCAQYXOETCA1VAUF4CA4CPH3OCAE8QPBHCAQP4SSKCATPII3ICAT13HINCA4VJ693CAQKM8PFCA7V17MWCAJ0GB3JCATKA9QGCAWL3075CAVQ1WWHCAOVNJL2"/>
          <p:cNvPicPr>
            <a:picLocks noChangeAspect="1" noChangeArrowheads="1"/>
          </p:cNvPicPr>
          <p:nvPr/>
        </p:nvPicPr>
        <p:blipFill>
          <a:blip r:embed="rId9"/>
          <a:srcRect/>
          <a:stretch>
            <a:fillRect/>
          </a:stretch>
        </p:blipFill>
        <p:spPr bwMode="auto">
          <a:xfrm>
            <a:off x="3886200" y="3752850"/>
            <a:ext cx="1371600" cy="1143000"/>
          </a:xfrm>
          <a:prstGeom prst="rect">
            <a:avLst/>
          </a:prstGeom>
          <a:noFill/>
          <a:ln w="9525">
            <a:noFill/>
            <a:miter lim="800000"/>
            <a:headEnd/>
            <a:tailEnd/>
          </a:ln>
        </p:spPr>
      </p:pic>
      <p:pic>
        <p:nvPicPr>
          <p:cNvPr id="16" name="Picture 28" descr="AUYQYGPCATSXMQCCAV8ONBICAMB8BW5CA0KIOCLCATZM1M4CALDIU5ECA94EEVQCAFLYHO0CASGNJ6QCA3VPCJ6CA8ZETC7CA8CYP8HCAPSCBEQCAWER9YPCAYDY9TYCAOQH6RQCAIEIKLUCA8YDD2P"/>
          <p:cNvPicPr>
            <a:picLocks noChangeAspect="1" noChangeArrowheads="1"/>
          </p:cNvPicPr>
          <p:nvPr/>
        </p:nvPicPr>
        <p:blipFill>
          <a:blip r:embed="rId10"/>
          <a:srcRect/>
          <a:stretch>
            <a:fillRect/>
          </a:stretch>
        </p:blipFill>
        <p:spPr bwMode="auto">
          <a:xfrm>
            <a:off x="2133600" y="5048250"/>
            <a:ext cx="1371600" cy="990600"/>
          </a:xfrm>
          <a:prstGeom prst="rect">
            <a:avLst/>
          </a:prstGeom>
          <a:noFill/>
          <a:ln w="9525">
            <a:noFill/>
            <a:miter lim="800000"/>
            <a:headEnd/>
            <a:tailEnd/>
          </a:ln>
        </p:spPr>
      </p:pic>
      <p:pic>
        <p:nvPicPr>
          <p:cNvPr id="17" name="Picture 30" descr="images2"/>
          <p:cNvPicPr>
            <a:picLocks noChangeAspect="1" noChangeArrowheads="1"/>
          </p:cNvPicPr>
          <p:nvPr/>
        </p:nvPicPr>
        <p:blipFill>
          <a:blip r:embed="rId11"/>
          <a:srcRect/>
          <a:stretch>
            <a:fillRect/>
          </a:stretch>
        </p:blipFill>
        <p:spPr bwMode="auto">
          <a:xfrm>
            <a:off x="7467600" y="5048250"/>
            <a:ext cx="1371600" cy="1123950"/>
          </a:xfrm>
          <a:prstGeom prst="rect">
            <a:avLst/>
          </a:prstGeom>
          <a:noFill/>
          <a:ln w="9525">
            <a:noFill/>
            <a:miter lim="800000"/>
            <a:headEnd/>
            <a:tailEnd/>
          </a:ln>
        </p:spPr>
      </p:pic>
      <p:pic>
        <p:nvPicPr>
          <p:cNvPr id="18" name="Picture 31" descr="images3"/>
          <p:cNvPicPr>
            <a:picLocks noChangeAspect="1" noChangeArrowheads="1"/>
          </p:cNvPicPr>
          <p:nvPr/>
        </p:nvPicPr>
        <p:blipFill>
          <a:blip r:embed="rId12"/>
          <a:srcRect/>
          <a:stretch>
            <a:fillRect/>
          </a:stretch>
        </p:blipFill>
        <p:spPr bwMode="auto">
          <a:xfrm>
            <a:off x="5638800" y="3752850"/>
            <a:ext cx="1403350" cy="1219200"/>
          </a:xfrm>
          <a:prstGeom prst="rect">
            <a:avLst/>
          </a:prstGeom>
          <a:noFill/>
          <a:ln w="9525">
            <a:noFill/>
            <a:miter lim="800000"/>
            <a:headEnd/>
            <a:tailEnd/>
          </a:ln>
        </p:spPr>
      </p:pic>
      <p:pic>
        <p:nvPicPr>
          <p:cNvPr id="19" name="Picture 32" descr="images4"/>
          <p:cNvPicPr>
            <a:picLocks noChangeAspect="1" noChangeArrowheads="1"/>
          </p:cNvPicPr>
          <p:nvPr/>
        </p:nvPicPr>
        <p:blipFill>
          <a:blip r:embed="rId13"/>
          <a:srcRect/>
          <a:stretch>
            <a:fillRect/>
          </a:stretch>
        </p:blipFill>
        <p:spPr bwMode="auto">
          <a:xfrm>
            <a:off x="2133600" y="3752850"/>
            <a:ext cx="1371600" cy="1143000"/>
          </a:xfrm>
          <a:prstGeom prst="rect">
            <a:avLst/>
          </a:prstGeom>
          <a:noFill/>
          <a:ln w="9525">
            <a:noFill/>
            <a:miter lim="800000"/>
            <a:headEnd/>
            <a:tailEnd/>
          </a:ln>
        </p:spPr>
      </p:pic>
      <p:pic>
        <p:nvPicPr>
          <p:cNvPr id="20" name="Picture 33" descr="images5"/>
          <p:cNvPicPr>
            <a:picLocks noChangeAspect="1" noChangeArrowheads="1"/>
          </p:cNvPicPr>
          <p:nvPr/>
        </p:nvPicPr>
        <p:blipFill>
          <a:blip r:embed="rId14"/>
          <a:srcRect/>
          <a:stretch>
            <a:fillRect/>
          </a:stretch>
        </p:blipFill>
        <p:spPr bwMode="auto">
          <a:xfrm>
            <a:off x="3810000" y="2457450"/>
            <a:ext cx="1447800" cy="1219200"/>
          </a:xfrm>
          <a:prstGeom prst="rect">
            <a:avLst/>
          </a:prstGeom>
          <a:noFill/>
          <a:ln w="9525">
            <a:noFill/>
            <a:miter lim="800000"/>
            <a:headEnd/>
            <a:tailEnd/>
          </a:ln>
        </p:spPr>
      </p:pic>
      <p:pic>
        <p:nvPicPr>
          <p:cNvPr id="21" name="Picture 34" descr="images6"/>
          <p:cNvPicPr>
            <a:picLocks noChangeAspect="1" noChangeArrowheads="1"/>
          </p:cNvPicPr>
          <p:nvPr/>
        </p:nvPicPr>
        <p:blipFill>
          <a:blip r:embed="rId15"/>
          <a:srcRect/>
          <a:stretch>
            <a:fillRect/>
          </a:stretch>
        </p:blipFill>
        <p:spPr bwMode="auto">
          <a:xfrm>
            <a:off x="5638800" y="5048250"/>
            <a:ext cx="1447800" cy="1066800"/>
          </a:xfrm>
          <a:prstGeom prst="rect">
            <a:avLst/>
          </a:prstGeom>
          <a:noFill/>
          <a:ln w="9525">
            <a:noFill/>
            <a:miter lim="800000"/>
            <a:headEnd/>
            <a:tailEnd/>
          </a:ln>
        </p:spPr>
      </p:pic>
      <p:pic>
        <p:nvPicPr>
          <p:cNvPr id="22" name="Picture 35" descr="images7"/>
          <p:cNvPicPr>
            <a:picLocks noChangeAspect="1" noChangeArrowheads="1"/>
          </p:cNvPicPr>
          <p:nvPr/>
        </p:nvPicPr>
        <p:blipFill>
          <a:blip r:embed="rId16"/>
          <a:srcRect/>
          <a:stretch>
            <a:fillRect/>
          </a:stretch>
        </p:blipFill>
        <p:spPr bwMode="auto">
          <a:xfrm>
            <a:off x="7467600" y="3752850"/>
            <a:ext cx="1371600" cy="1219200"/>
          </a:xfrm>
          <a:prstGeom prst="rect">
            <a:avLst/>
          </a:prstGeom>
          <a:noFill/>
          <a:ln w="9525">
            <a:noFill/>
            <a:miter lim="800000"/>
            <a:headEnd/>
            <a:tailEnd/>
          </a:ln>
        </p:spPr>
      </p:pic>
      <p:sp>
        <p:nvSpPr>
          <p:cNvPr id="23" name="Rectangle 22"/>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4" name="Rectangle 23"/>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5" name="Rectangle 24"/>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6" name="Rectangle 25"/>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8" fill="hold"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0-#ppt_w/2"/>
                                          </p:val>
                                        </p:tav>
                                        <p:tav tm="100000">
                                          <p:val>
                                            <p:strVal val="#ppt_x"/>
                                          </p:val>
                                        </p:tav>
                                      </p:tavLst>
                                    </p:anim>
                                    <p:anim calcmode="lin" valueType="num">
                                      <p:cBhvr additive="base">
                                        <p:cTn id="13" dur="500" fill="hold"/>
                                        <p:tgtEl>
                                          <p:spTgt spid="10"/>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1000"/>
                            </p:stCondLst>
                            <p:childTnLst>
                              <p:par>
                                <p:cTn id="15" presetID="2" presetClass="entr" presetSubtype="8" fill="hold" nodeType="after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additive="base">
                                        <p:cTn id="17" dur="500" fill="hold"/>
                                        <p:tgtEl>
                                          <p:spTgt spid="20"/>
                                        </p:tgtEl>
                                        <p:attrNameLst>
                                          <p:attrName>ppt_x</p:attrName>
                                        </p:attrNameLst>
                                      </p:cBhvr>
                                      <p:tavLst>
                                        <p:tav tm="0">
                                          <p:val>
                                            <p:strVal val="0-#ppt_w/2"/>
                                          </p:val>
                                        </p:tav>
                                        <p:tav tm="100000">
                                          <p:val>
                                            <p:strVal val="#ppt_x"/>
                                          </p:val>
                                        </p:tav>
                                      </p:tavLst>
                                    </p:anim>
                                    <p:anim calcmode="lin" valueType="num">
                                      <p:cBhvr additive="base">
                                        <p:cTn id="18" dur="500" fill="hold"/>
                                        <p:tgtEl>
                                          <p:spTgt spid="20"/>
                                        </p:tgtEl>
                                        <p:attrNameLst>
                                          <p:attrName>ppt_y</p:attrName>
                                        </p:attrNameLst>
                                      </p:cBhvr>
                                      <p:tavLst>
                                        <p:tav tm="0">
                                          <p:val>
                                            <p:strVal val="#ppt_y"/>
                                          </p:val>
                                        </p:tav>
                                        <p:tav tm="100000">
                                          <p:val>
                                            <p:strVal val="#ppt_y"/>
                                          </p:val>
                                        </p:tav>
                                      </p:tavLst>
                                    </p:anim>
                                  </p:childTnLst>
                                </p:cTn>
                              </p:par>
                            </p:childTnLst>
                          </p:cTn>
                        </p:par>
                        <p:par>
                          <p:cTn id="19" fill="hold" nodeType="afterGroup">
                            <p:stCondLst>
                              <p:cond delay="1500"/>
                            </p:stCondLst>
                            <p:childTnLst>
                              <p:par>
                                <p:cTn id="20" presetID="2" presetClass="entr" presetSubtype="8"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0-#ppt_w/2"/>
                                          </p:val>
                                        </p:tav>
                                        <p:tav tm="100000">
                                          <p:val>
                                            <p:strVal val="#ppt_x"/>
                                          </p:val>
                                        </p:tav>
                                      </p:tavLst>
                                    </p:anim>
                                    <p:anim calcmode="lin" valueType="num">
                                      <p:cBhvr additive="base">
                                        <p:cTn id="23" dur="500" fill="hold"/>
                                        <p:tgtEl>
                                          <p:spTgt spid="9"/>
                                        </p:tgtEl>
                                        <p:attrNameLst>
                                          <p:attrName>ppt_y</p:attrName>
                                        </p:attrNameLst>
                                      </p:cBhvr>
                                      <p:tavLst>
                                        <p:tav tm="0">
                                          <p:val>
                                            <p:strVal val="#ppt_y"/>
                                          </p:val>
                                        </p:tav>
                                        <p:tav tm="100000">
                                          <p:val>
                                            <p:strVal val="#ppt_y"/>
                                          </p:val>
                                        </p:tav>
                                      </p:tavLst>
                                    </p:anim>
                                  </p:childTnLst>
                                </p:cTn>
                              </p:par>
                            </p:childTnLst>
                          </p:cTn>
                        </p:par>
                        <p:par>
                          <p:cTn id="24" fill="hold" nodeType="afterGroup">
                            <p:stCondLst>
                              <p:cond delay="2000"/>
                            </p:stCondLst>
                            <p:childTnLst>
                              <p:par>
                                <p:cTn id="25" presetID="2" presetClass="entr" presetSubtype="8" fill="hold" nodeType="after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500" fill="hold"/>
                                        <p:tgtEl>
                                          <p:spTgt spid="12"/>
                                        </p:tgtEl>
                                        <p:attrNameLst>
                                          <p:attrName>ppt_x</p:attrName>
                                        </p:attrNameLst>
                                      </p:cBhvr>
                                      <p:tavLst>
                                        <p:tav tm="0">
                                          <p:val>
                                            <p:strVal val="0-#ppt_w/2"/>
                                          </p:val>
                                        </p:tav>
                                        <p:tav tm="100000">
                                          <p:val>
                                            <p:strVal val="#ppt_x"/>
                                          </p:val>
                                        </p:tav>
                                      </p:tavLst>
                                    </p:anim>
                                    <p:anim calcmode="lin" valueType="num">
                                      <p:cBhvr additive="base">
                                        <p:cTn id="28" dur="500" fill="hold"/>
                                        <p:tgtEl>
                                          <p:spTgt spid="12"/>
                                        </p:tgtEl>
                                        <p:attrNameLst>
                                          <p:attrName>ppt_y</p:attrName>
                                        </p:attrNameLst>
                                      </p:cBhvr>
                                      <p:tavLst>
                                        <p:tav tm="0">
                                          <p:val>
                                            <p:strVal val="#ppt_y"/>
                                          </p:val>
                                        </p:tav>
                                        <p:tav tm="100000">
                                          <p:val>
                                            <p:strVal val="#ppt_y"/>
                                          </p:val>
                                        </p:tav>
                                      </p:tavLst>
                                    </p:anim>
                                  </p:childTnLst>
                                </p:cTn>
                              </p:par>
                            </p:childTnLst>
                          </p:cTn>
                        </p:par>
                        <p:par>
                          <p:cTn id="29" fill="hold" nodeType="afterGroup">
                            <p:stCondLst>
                              <p:cond delay="2500"/>
                            </p:stCondLst>
                            <p:childTnLst>
                              <p:par>
                                <p:cTn id="30" presetID="2" presetClass="entr" presetSubtype="8" fill="hold"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additive="base">
                                        <p:cTn id="32" dur="500" fill="hold"/>
                                        <p:tgtEl>
                                          <p:spTgt spid="6"/>
                                        </p:tgtEl>
                                        <p:attrNameLst>
                                          <p:attrName>ppt_x</p:attrName>
                                        </p:attrNameLst>
                                      </p:cBhvr>
                                      <p:tavLst>
                                        <p:tav tm="0">
                                          <p:val>
                                            <p:strVal val="0-#ppt_w/2"/>
                                          </p:val>
                                        </p:tav>
                                        <p:tav tm="100000">
                                          <p:val>
                                            <p:strVal val="#ppt_x"/>
                                          </p:val>
                                        </p:tav>
                                      </p:tavLst>
                                    </p:anim>
                                    <p:anim calcmode="lin" valueType="num">
                                      <p:cBhvr additive="base">
                                        <p:cTn id="33" dur="500" fill="hold"/>
                                        <p:tgtEl>
                                          <p:spTgt spid="6"/>
                                        </p:tgtEl>
                                        <p:attrNameLst>
                                          <p:attrName>ppt_y</p:attrName>
                                        </p:attrNameLst>
                                      </p:cBhvr>
                                      <p:tavLst>
                                        <p:tav tm="0">
                                          <p:val>
                                            <p:strVal val="#ppt_y"/>
                                          </p:val>
                                        </p:tav>
                                        <p:tav tm="100000">
                                          <p:val>
                                            <p:strVal val="#ppt_y"/>
                                          </p:val>
                                        </p:tav>
                                      </p:tavLst>
                                    </p:anim>
                                  </p:childTnLst>
                                </p:cTn>
                              </p:par>
                            </p:childTnLst>
                          </p:cTn>
                        </p:par>
                        <p:par>
                          <p:cTn id="34" fill="hold" nodeType="afterGroup">
                            <p:stCondLst>
                              <p:cond delay="3000"/>
                            </p:stCondLst>
                            <p:childTnLst>
                              <p:par>
                                <p:cTn id="35" presetID="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additive="base">
                                        <p:cTn id="37" dur="500" fill="hold"/>
                                        <p:tgtEl>
                                          <p:spTgt spid="19"/>
                                        </p:tgtEl>
                                        <p:attrNameLst>
                                          <p:attrName>ppt_x</p:attrName>
                                        </p:attrNameLst>
                                      </p:cBhvr>
                                      <p:tavLst>
                                        <p:tav tm="0">
                                          <p:val>
                                            <p:strVal val="0-#ppt_w/2"/>
                                          </p:val>
                                        </p:tav>
                                        <p:tav tm="100000">
                                          <p:val>
                                            <p:strVal val="#ppt_x"/>
                                          </p:val>
                                        </p:tav>
                                      </p:tavLst>
                                    </p:anim>
                                    <p:anim calcmode="lin" valueType="num">
                                      <p:cBhvr additive="base">
                                        <p:cTn id="38" dur="500" fill="hold"/>
                                        <p:tgtEl>
                                          <p:spTgt spid="19"/>
                                        </p:tgtEl>
                                        <p:attrNameLst>
                                          <p:attrName>ppt_y</p:attrName>
                                        </p:attrNameLst>
                                      </p:cBhvr>
                                      <p:tavLst>
                                        <p:tav tm="0">
                                          <p:val>
                                            <p:strVal val="#ppt_y"/>
                                          </p:val>
                                        </p:tav>
                                        <p:tav tm="100000">
                                          <p:val>
                                            <p:strVal val="#ppt_y"/>
                                          </p:val>
                                        </p:tav>
                                      </p:tavLst>
                                    </p:anim>
                                  </p:childTnLst>
                                </p:cTn>
                              </p:par>
                            </p:childTnLst>
                          </p:cTn>
                        </p:par>
                        <p:par>
                          <p:cTn id="39" fill="hold" nodeType="afterGroup">
                            <p:stCondLst>
                              <p:cond delay="3500"/>
                            </p:stCondLst>
                            <p:childTnLst>
                              <p:par>
                                <p:cTn id="40" presetID="2" presetClass="entr" presetSubtype="8" fill="hold" nodeType="after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500" fill="hold"/>
                                        <p:tgtEl>
                                          <p:spTgt spid="15"/>
                                        </p:tgtEl>
                                        <p:attrNameLst>
                                          <p:attrName>ppt_x</p:attrName>
                                        </p:attrNameLst>
                                      </p:cBhvr>
                                      <p:tavLst>
                                        <p:tav tm="0">
                                          <p:val>
                                            <p:strVal val="0-#ppt_w/2"/>
                                          </p:val>
                                        </p:tav>
                                        <p:tav tm="100000">
                                          <p:val>
                                            <p:strVal val="#ppt_x"/>
                                          </p:val>
                                        </p:tav>
                                      </p:tavLst>
                                    </p:anim>
                                    <p:anim calcmode="lin" valueType="num">
                                      <p:cBhvr additive="base">
                                        <p:cTn id="43" dur="500" fill="hold"/>
                                        <p:tgtEl>
                                          <p:spTgt spid="15"/>
                                        </p:tgtEl>
                                        <p:attrNameLst>
                                          <p:attrName>ppt_y</p:attrName>
                                        </p:attrNameLst>
                                      </p:cBhvr>
                                      <p:tavLst>
                                        <p:tav tm="0">
                                          <p:val>
                                            <p:strVal val="#ppt_y"/>
                                          </p:val>
                                        </p:tav>
                                        <p:tav tm="100000">
                                          <p:val>
                                            <p:strVal val="#ppt_y"/>
                                          </p:val>
                                        </p:tav>
                                      </p:tavLst>
                                    </p:anim>
                                  </p:childTnLst>
                                </p:cTn>
                              </p:par>
                            </p:childTnLst>
                          </p:cTn>
                        </p:par>
                        <p:par>
                          <p:cTn id="44" fill="hold" nodeType="afterGroup">
                            <p:stCondLst>
                              <p:cond delay="4000"/>
                            </p:stCondLst>
                            <p:childTnLst>
                              <p:par>
                                <p:cTn id="45" presetID="2" presetClass="entr" presetSubtype="8" fill="hold" nodeType="afterEffect">
                                  <p:stCondLst>
                                    <p:cond delay="0"/>
                                  </p:stCondLst>
                                  <p:childTnLst>
                                    <p:set>
                                      <p:cBhvr>
                                        <p:cTn id="46" dur="1" fill="hold">
                                          <p:stCondLst>
                                            <p:cond delay="0"/>
                                          </p:stCondLst>
                                        </p:cTn>
                                        <p:tgtEl>
                                          <p:spTgt spid="18"/>
                                        </p:tgtEl>
                                        <p:attrNameLst>
                                          <p:attrName>style.visibility</p:attrName>
                                        </p:attrNameLst>
                                      </p:cBhvr>
                                      <p:to>
                                        <p:strVal val="visible"/>
                                      </p:to>
                                    </p:set>
                                    <p:anim calcmode="lin" valueType="num">
                                      <p:cBhvr additive="base">
                                        <p:cTn id="47" dur="500" fill="hold"/>
                                        <p:tgtEl>
                                          <p:spTgt spid="18"/>
                                        </p:tgtEl>
                                        <p:attrNameLst>
                                          <p:attrName>ppt_x</p:attrName>
                                        </p:attrNameLst>
                                      </p:cBhvr>
                                      <p:tavLst>
                                        <p:tav tm="0">
                                          <p:val>
                                            <p:strVal val="0-#ppt_w/2"/>
                                          </p:val>
                                        </p:tav>
                                        <p:tav tm="100000">
                                          <p:val>
                                            <p:strVal val="#ppt_x"/>
                                          </p:val>
                                        </p:tav>
                                      </p:tavLst>
                                    </p:anim>
                                    <p:anim calcmode="lin" valueType="num">
                                      <p:cBhvr additive="base">
                                        <p:cTn id="48" dur="500" fill="hold"/>
                                        <p:tgtEl>
                                          <p:spTgt spid="18"/>
                                        </p:tgtEl>
                                        <p:attrNameLst>
                                          <p:attrName>ppt_y</p:attrName>
                                        </p:attrNameLst>
                                      </p:cBhvr>
                                      <p:tavLst>
                                        <p:tav tm="0">
                                          <p:val>
                                            <p:strVal val="#ppt_y"/>
                                          </p:val>
                                        </p:tav>
                                        <p:tav tm="100000">
                                          <p:val>
                                            <p:strVal val="#ppt_y"/>
                                          </p:val>
                                        </p:tav>
                                      </p:tavLst>
                                    </p:anim>
                                  </p:childTnLst>
                                </p:cTn>
                              </p:par>
                            </p:childTnLst>
                          </p:cTn>
                        </p:par>
                        <p:par>
                          <p:cTn id="49" fill="hold" nodeType="afterGroup">
                            <p:stCondLst>
                              <p:cond delay="4500"/>
                            </p:stCondLst>
                            <p:childTnLst>
                              <p:par>
                                <p:cTn id="50" presetID="2" presetClass="entr" presetSubtype="8" fill="hold" nodeType="afterEffect">
                                  <p:stCondLst>
                                    <p:cond delay="0"/>
                                  </p:stCondLst>
                                  <p:childTnLst>
                                    <p:set>
                                      <p:cBhvr>
                                        <p:cTn id="51" dur="1" fill="hold">
                                          <p:stCondLst>
                                            <p:cond delay="0"/>
                                          </p:stCondLst>
                                        </p:cTn>
                                        <p:tgtEl>
                                          <p:spTgt spid="22"/>
                                        </p:tgtEl>
                                        <p:attrNameLst>
                                          <p:attrName>style.visibility</p:attrName>
                                        </p:attrNameLst>
                                      </p:cBhvr>
                                      <p:to>
                                        <p:strVal val="visible"/>
                                      </p:to>
                                    </p:set>
                                    <p:anim calcmode="lin" valueType="num">
                                      <p:cBhvr additive="base">
                                        <p:cTn id="52" dur="500" fill="hold"/>
                                        <p:tgtEl>
                                          <p:spTgt spid="22"/>
                                        </p:tgtEl>
                                        <p:attrNameLst>
                                          <p:attrName>ppt_x</p:attrName>
                                        </p:attrNameLst>
                                      </p:cBhvr>
                                      <p:tavLst>
                                        <p:tav tm="0">
                                          <p:val>
                                            <p:strVal val="0-#ppt_w/2"/>
                                          </p:val>
                                        </p:tav>
                                        <p:tav tm="100000">
                                          <p:val>
                                            <p:strVal val="#ppt_x"/>
                                          </p:val>
                                        </p:tav>
                                      </p:tavLst>
                                    </p:anim>
                                    <p:anim calcmode="lin" valueType="num">
                                      <p:cBhvr additive="base">
                                        <p:cTn id="53" dur="500" fill="hold"/>
                                        <p:tgtEl>
                                          <p:spTgt spid="22"/>
                                        </p:tgtEl>
                                        <p:attrNameLst>
                                          <p:attrName>ppt_y</p:attrName>
                                        </p:attrNameLst>
                                      </p:cBhvr>
                                      <p:tavLst>
                                        <p:tav tm="0">
                                          <p:val>
                                            <p:strVal val="#ppt_y"/>
                                          </p:val>
                                        </p:tav>
                                        <p:tav tm="100000">
                                          <p:val>
                                            <p:strVal val="#ppt_y"/>
                                          </p:val>
                                        </p:tav>
                                      </p:tavLst>
                                    </p:anim>
                                  </p:childTnLst>
                                </p:cTn>
                              </p:par>
                            </p:childTnLst>
                          </p:cTn>
                        </p:par>
                        <p:par>
                          <p:cTn id="54" fill="hold" nodeType="afterGroup">
                            <p:stCondLst>
                              <p:cond delay="5000"/>
                            </p:stCondLst>
                            <p:childTnLst>
                              <p:par>
                                <p:cTn id="55" presetID="2" presetClass="entr" presetSubtype="8" fill="hold" nodeType="afterEffect">
                                  <p:stCondLst>
                                    <p:cond delay="0"/>
                                  </p:stCondLst>
                                  <p:childTnLst>
                                    <p:set>
                                      <p:cBhvr>
                                        <p:cTn id="56" dur="1" fill="hold">
                                          <p:stCondLst>
                                            <p:cond delay="0"/>
                                          </p:stCondLst>
                                        </p:cTn>
                                        <p:tgtEl>
                                          <p:spTgt spid="14"/>
                                        </p:tgtEl>
                                        <p:attrNameLst>
                                          <p:attrName>style.visibility</p:attrName>
                                        </p:attrNameLst>
                                      </p:cBhvr>
                                      <p:to>
                                        <p:strVal val="visible"/>
                                      </p:to>
                                    </p:set>
                                    <p:anim calcmode="lin" valueType="num">
                                      <p:cBhvr additive="base">
                                        <p:cTn id="57" dur="500" fill="hold"/>
                                        <p:tgtEl>
                                          <p:spTgt spid="14"/>
                                        </p:tgtEl>
                                        <p:attrNameLst>
                                          <p:attrName>ppt_x</p:attrName>
                                        </p:attrNameLst>
                                      </p:cBhvr>
                                      <p:tavLst>
                                        <p:tav tm="0">
                                          <p:val>
                                            <p:strVal val="0-#ppt_w/2"/>
                                          </p:val>
                                        </p:tav>
                                        <p:tav tm="100000">
                                          <p:val>
                                            <p:strVal val="#ppt_x"/>
                                          </p:val>
                                        </p:tav>
                                      </p:tavLst>
                                    </p:anim>
                                    <p:anim calcmode="lin" valueType="num">
                                      <p:cBhvr additive="base">
                                        <p:cTn id="58" dur="500" fill="hold"/>
                                        <p:tgtEl>
                                          <p:spTgt spid="14"/>
                                        </p:tgtEl>
                                        <p:attrNameLst>
                                          <p:attrName>ppt_y</p:attrName>
                                        </p:attrNameLst>
                                      </p:cBhvr>
                                      <p:tavLst>
                                        <p:tav tm="0">
                                          <p:val>
                                            <p:strVal val="#ppt_y"/>
                                          </p:val>
                                        </p:tav>
                                        <p:tav tm="100000">
                                          <p:val>
                                            <p:strVal val="#ppt_y"/>
                                          </p:val>
                                        </p:tav>
                                      </p:tavLst>
                                    </p:anim>
                                  </p:childTnLst>
                                </p:cTn>
                              </p:par>
                            </p:childTnLst>
                          </p:cTn>
                        </p:par>
                        <p:par>
                          <p:cTn id="59" fill="hold" nodeType="afterGroup">
                            <p:stCondLst>
                              <p:cond delay="5500"/>
                            </p:stCondLst>
                            <p:childTnLst>
                              <p:par>
                                <p:cTn id="60" presetID="2" presetClass="entr" presetSubtype="8" fill="hold"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0-#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nodeType="afterGroup">
                            <p:stCondLst>
                              <p:cond delay="6000"/>
                            </p:stCondLst>
                            <p:childTnLst>
                              <p:par>
                                <p:cTn id="65" presetID="2" presetClass="entr" presetSubtype="8" fill="hold" nodeType="after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additive="base">
                                        <p:cTn id="67" dur="500" fill="hold"/>
                                        <p:tgtEl>
                                          <p:spTgt spid="13"/>
                                        </p:tgtEl>
                                        <p:attrNameLst>
                                          <p:attrName>ppt_x</p:attrName>
                                        </p:attrNameLst>
                                      </p:cBhvr>
                                      <p:tavLst>
                                        <p:tav tm="0">
                                          <p:val>
                                            <p:strVal val="0-#ppt_w/2"/>
                                          </p:val>
                                        </p:tav>
                                        <p:tav tm="100000">
                                          <p:val>
                                            <p:strVal val="#ppt_x"/>
                                          </p:val>
                                        </p:tav>
                                      </p:tavLst>
                                    </p:anim>
                                    <p:anim calcmode="lin" valueType="num">
                                      <p:cBhvr additive="base">
                                        <p:cTn id="68" dur="500" fill="hold"/>
                                        <p:tgtEl>
                                          <p:spTgt spid="13"/>
                                        </p:tgtEl>
                                        <p:attrNameLst>
                                          <p:attrName>ppt_y</p:attrName>
                                        </p:attrNameLst>
                                      </p:cBhvr>
                                      <p:tavLst>
                                        <p:tav tm="0">
                                          <p:val>
                                            <p:strVal val="#ppt_y"/>
                                          </p:val>
                                        </p:tav>
                                        <p:tav tm="100000">
                                          <p:val>
                                            <p:strVal val="#ppt_y"/>
                                          </p:val>
                                        </p:tav>
                                      </p:tavLst>
                                    </p:anim>
                                  </p:childTnLst>
                                </p:cTn>
                              </p:par>
                            </p:childTnLst>
                          </p:cTn>
                        </p:par>
                        <p:par>
                          <p:cTn id="69" fill="hold" nodeType="afterGroup">
                            <p:stCondLst>
                              <p:cond delay="6500"/>
                            </p:stCondLst>
                            <p:childTnLst>
                              <p:par>
                                <p:cTn id="70" presetID="2" presetClass="entr" presetSubtype="8" fill="hold" nodeType="afterEffect">
                                  <p:stCondLst>
                                    <p:cond delay="0"/>
                                  </p:stCondLst>
                                  <p:childTnLst>
                                    <p:set>
                                      <p:cBhvr>
                                        <p:cTn id="71" dur="1" fill="hold">
                                          <p:stCondLst>
                                            <p:cond delay="0"/>
                                          </p:stCondLst>
                                        </p:cTn>
                                        <p:tgtEl>
                                          <p:spTgt spid="21"/>
                                        </p:tgtEl>
                                        <p:attrNameLst>
                                          <p:attrName>style.visibility</p:attrName>
                                        </p:attrNameLst>
                                      </p:cBhvr>
                                      <p:to>
                                        <p:strVal val="visible"/>
                                      </p:to>
                                    </p:set>
                                    <p:anim calcmode="lin" valueType="num">
                                      <p:cBhvr additive="base">
                                        <p:cTn id="72" dur="500" fill="hold"/>
                                        <p:tgtEl>
                                          <p:spTgt spid="21"/>
                                        </p:tgtEl>
                                        <p:attrNameLst>
                                          <p:attrName>ppt_x</p:attrName>
                                        </p:attrNameLst>
                                      </p:cBhvr>
                                      <p:tavLst>
                                        <p:tav tm="0">
                                          <p:val>
                                            <p:strVal val="0-#ppt_w/2"/>
                                          </p:val>
                                        </p:tav>
                                        <p:tav tm="100000">
                                          <p:val>
                                            <p:strVal val="#ppt_x"/>
                                          </p:val>
                                        </p:tav>
                                      </p:tavLst>
                                    </p:anim>
                                    <p:anim calcmode="lin" valueType="num">
                                      <p:cBhvr additive="base">
                                        <p:cTn id="73" dur="500" fill="hold"/>
                                        <p:tgtEl>
                                          <p:spTgt spid="21"/>
                                        </p:tgtEl>
                                        <p:attrNameLst>
                                          <p:attrName>ppt_y</p:attrName>
                                        </p:attrNameLst>
                                      </p:cBhvr>
                                      <p:tavLst>
                                        <p:tav tm="0">
                                          <p:val>
                                            <p:strVal val="#ppt_y"/>
                                          </p:val>
                                        </p:tav>
                                        <p:tav tm="100000">
                                          <p:val>
                                            <p:strVal val="#ppt_y"/>
                                          </p:val>
                                        </p:tav>
                                      </p:tavLst>
                                    </p:anim>
                                  </p:childTnLst>
                                </p:cTn>
                              </p:par>
                            </p:childTnLst>
                          </p:cTn>
                        </p:par>
                        <p:par>
                          <p:cTn id="74" fill="hold" nodeType="afterGroup">
                            <p:stCondLst>
                              <p:cond delay="7000"/>
                            </p:stCondLst>
                            <p:childTnLst>
                              <p:par>
                                <p:cTn id="75" presetID="2" presetClass="entr" presetSubtype="8" fill="hold" nodeType="afterEffect">
                                  <p:stCondLst>
                                    <p:cond delay="0"/>
                                  </p:stCondLst>
                                  <p:childTnLst>
                                    <p:set>
                                      <p:cBhvr>
                                        <p:cTn id="76" dur="1" fill="hold">
                                          <p:stCondLst>
                                            <p:cond delay="0"/>
                                          </p:stCondLst>
                                        </p:cTn>
                                        <p:tgtEl>
                                          <p:spTgt spid="17"/>
                                        </p:tgtEl>
                                        <p:attrNameLst>
                                          <p:attrName>style.visibility</p:attrName>
                                        </p:attrNameLst>
                                      </p:cBhvr>
                                      <p:to>
                                        <p:strVal val="visible"/>
                                      </p:to>
                                    </p:set>
                                    <p:anim calcmode="lin" valueType="num">
                                      <p:cBhvr additive="base">
                                        <p:cTn id="77" dur="500" fill="hold"/>
                                        <p:tgtEl>
                                          <p:spTgt spid="17"/>
                                        </p:tgtEl>
                                        <p:attrNameLst>
                                          <p:attrName>ppt_x</p:attrName>
                                        </p:attrNameLst>
                                      </p:cBhvr>
                                      <p:tavLst>
                                        <p:tav tm="0">
                                          <p:val>
                                            <p:strVal val="0-#ppt_w/2"/>
                                          </p:val>
                                        </p:tav>
                                        <p:tav tm="100000">
                                          <p:val>
                                            <p:strVal val="#ppt_x"/>
                                          </p:val>
                                        </p:tav>
                                      </p:tavLst>
                                    </p:anim>
                                    <p:anim calcmode="lin" valueType="num">
                                      <p:cBhvr additive="base">
                                        <p:cTn id="78"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0"/>
          <p:cNvGrpSpPr>
            <a:grpSpLocks/>
          </p:cNvGrpSpPr>
          <p:nvPr/>
        </p:nvGrpSpPr>
        <p:grpSpPr bwMode="auto">
          <a:xfrm>
            <a:off x="381000" y="3341688"/>
            <a:ext cx="8610600" cy="1916112"/>
            <a:chOff x="381000" y="3341688"/>
            <a:chExt cx="8610600" cy="1916112"/>
          </a:xfrm>
        </p:grpSpPr>
        <p:sp>
          <p:nvSpPr>
            <p:cNvPr id="19466" name="Rectangle 3"/>
            <p:cNvSpPr>
              <a:spLocks noChangeArrowheads="1"/>
            </p:cNvSpPr>
            <p:nvPr/>
          </p:nvSpPr>
          <p:spPr bwMode="auto">
            <a:xfrm>
              <a:off x="381000" y="3341688"/>
              <a:ext cx="8610600" cy="1306512"/>
            </a:xfrm>
            <a:prstGeom prst="rect">
              <a:avLst/>
            </a:prstGeom>
            <a:noFill/>
            <a:ln w="9525">
              <a:noFill/>
              <a:miter lim="800000"/>
              <a:headEnd/>
              <a:tailEnd/>
            </a:ln>
          </p:spPr>
          <p:txBody>
            <a:bodyPr>
              <a:spAutoFit/>
            </a:bodyPr>
            <a:lstStyle/>
            <a:p>
              <a:pPr algn="just">
                <a:lnSpc>
                  <a:spcPct val="150000"/>
                </a:lnSpc>
              </a:pPr>
              <a:r>
                <a:rPr lang="en-US" altLang="en-US" sz="2800" b="0">
                  <a:latin typeface="Times New Roman" pitchFamily="18" charset="0"/>
                  <a:cs typeface="Times New Roman" pitchFamily="18" charset="0"/>
                </a:rPr>
                <a:t>Lack of Industry awareness on the benefits of Halal standardization .</a:t>
              </a:r>
            </a:p>
          </p:txBody>
        </p:sp>
        <p:pic>
          <p:nvPicPr>
            <p:cNvPr id="19467" name="Picture 12"/>
            <p:cNvPicPr>
              <a:picLocks noChangeAspect="1" noChangeArrowheads="1"/>
            </p:cNvPicPr>
            <p:nvPr/>
          </p:nvPicPr>
          <p:blipFill>
            <a:blip r:embed="rId2"/>
            <a:srcRect/>
            <a:stretch>
              <a:fillRect/>
            </a:stretch>
          </p:blipFill>
          <p:spPr bwMode="auto">
            <a:xfrm>
              <a:off x="5486400" y="4027342"/>
              <a:ext cx="2514600" cy="1230458"/>
            </a:xfrm>
            <a:prstGeom prst="rect">
              <a:avLst/>
            </a:prstGeom>
            <a:noFill/>
            <a:ln w="9525">
              <a:noFill/>
              <a:miter lim="800000"/>
              <a:headEnd/>
              <a:tailEnd/>
            </a:ln>
          </p:spPr>
        </p:pic>
      </p:grpSp>
      <p:sp>
        <p:nvSpPr>
          <p:cNvPr id="19459" name="Rectangle 3"/>
          <p:cNvSpPr>
            <a:spLocks noChangeArrowheads="1"/>
          </p:cNvSpPr>
          <p:nvPr/>
        </p:nvSpPr>
        <p:spPr bwMode="auto">
          <a:xfrm>
            <a:off x="304800" y="152400"/>
            <a:ext cx="8610600" cy="1308100"/>
          </a:xfrm>
          <a:prstGeom prst="rect">
            <a:avLst/>
          </a:prstGeom>
          <a:noFill/>
          <a:ln w="9525">
            <a:noFill/>
            <a:miter lim="800000"/>
            <a:headEnd/>
            <a:tailEnd/>
          </a:ln>
        </p:spPr>
        <p:txBody>
          <a:bodyPr>
            <a:spAutoFit/>
          </a:bodyPr>
          <a:lstStyle/>
          <a:p>
            <a:pPr algn="just">
              <a:lnSpc>
                <a:spcPct val="150000"/>
              </a:lnSpc>
            </a:pPr>
            <a:r>
              <a:rPr lang="en-US" altLang="en-US" sz="2800" b="0">
                <a:latin typeface="Times New Roman" pitchFamily="18" charset="0"/>
                <a:cs typeface="Times New Roman" pitchFamily="18" charset="0"/>
              </a:rPr>
              <a:t>Domestic Labeling not comprehensive – non-Halal ingredient loopholes.</a:t>
            </a:r>
          </a:p>
        </p:txBody>
      </p:sp>
      <p:pic>
        <p:nvPicPr>
          <p:cNvPr id="19460" name="Picture 6" descr="http://fashionablygeek.com/wp-content/uploads/2009/02/lie-cheat-steal-necklace.jpg?cb5e28"/>
          <p:cNvPicPr>
            <a:picLocks noChangeAspect="1" noChangeArrowheads="1"/>
          </p:cNvPicPr>
          <p:nvPr/>
        </p:nvPicPr>
        <p:blipFill>
          <a:blip r:embed="rId3"/>
          <a:srcRect/>
          <a:stretch>
            <a:fillRect/>
          </a:stretch>
        </p:blipFill>
        <p:spPr bwMode="auto">
          <a:xfrm>
            <a:off x="6686550" y="1093788"/>
            <a:ext cx="2457450" cy="2335212"/>
          </a:xfrm>
          <a:prstGeom prst="rect">
            <a:avLst/>
          </a:prstGeom>
          <a:noFill/>
          <a:ln w="9525">
            <a:noFill/>
            <a:miter lim="800000"/>
            <a:headEnd/>
            <a:tailEnd/>
          </a:ln>
        </p:spPr>
      </p:pic>
      <p:grpSp>
        <p:nvGrpSpPr>
          <p:cNvPr id="3" name="Group 27"/>
          <p:cNvGrpSpPr>
            <a:grpSpLocks/>
          </p:cNvGrpSpPr>
          <p:nvPr/>
        </p:nvGrpSpPr>
        <p:grpSpPr bwMode="auto">
          <a:xfrm>
            <a:off x="304800" y="5562600"/>
            <a:ext cx="8610600" cy="990600"/>
            <a:chOff x="304800" y="5562600"/>
            <a:chExt cx="8610600" cy="990600"/>
          </a:xfrm>
        </p:grpSpPr>
        <p:sp>
          <p:nvSpPr>
            <p:cNvPr id="19464" name="Rectangle 3"/>
            <p:cNvSpPr>
              <a:spLocks noChangeArrowheads="1"/>
            </p:cNvSpPr>
            <p:nvPr/>
          </p:nvSpPr>
          <p:spPr bwMode="auto">
            <a:xfrm>
              <a:off x="304800" y="5572125"/>
              <a:ext cx="8610600" cy="523875"/>
            </a:xfrm>
            <a:prstGeom prst="rect">
              <a:avLst/>
            </a:prstGeom>
            <a:noFill/>
            <a:ln w="9525">
              <a:noFill/>
              <a:miter lim="800000"/>
              <a:headEnd/>
              <a:tailEnd/>
            </a:ln>
          </p:spPr>
          <p:txBody>
            <a:bodyPr>
              <a:spAutoFit/>
            </a:bodyPr>
            <a:lstStyle/>
            <a:p>
              <a:r>
                <a:rPr lang="en-US" altLang="en-US" sz="2800" b="0">
                  <a:latin typeface="Times New Roman" pitchFamily="18" charset="0"/>
                  <a:cs typeface="Times New Roman" pitchFamily="18" charset="0"/>
                </a:rPr>
                <a:t>Misconception of Halal by Non-Muslims.</a:t>
              </a:r>
            </a:p>
          </p:txBody>
        </p:sp>
        <p:pic>
          <p:nvPicPr>
            <p:cNvPr id="19465" name="Picture 6" descr="http://staffingtalk.com/wp-content/uploads/2011/05/uncertainty-dice.jpg"/>
            <p:cNvPicPr>
              <a:picLocks noChangeAspect="1" noChangeArrowheads="1"/>
            </p:cNvPicPr>
            <p:nvPr/>
          </p:nvPicPr>
          <p:blipFill>
            <a:blip r:embed="rId4"/>
            <a:srcRect/>
            <a:stretch>
              <a:fillRect/>
            </a:stretch>
          </p:blipFill>
          <p:spPr bwMode="auto">
            <a:xfrm>
              <a:off x="6553200" y="5562600"/>
              <a:ext cx="1102217" cy="990600"/>
            </a:xfrm>
            <a:prstGeom prst="rect">
              <a:avLst/>
            </a:prstGeom>
            <a:noFill/>
            <a:ln w="9525">
              <a:noFill/>
              <a:miter lim="800000"/>
              <a:headEnd/>
              <a:tailEnd/>
            </a:ln>
          </p:spPr>
        </p:pic>
      </p:grpSp>
      <p:pic>
        <p:nvPicPr>
          <p:cNvPr id="19462" name="Picture 12"/>
          <p:cNvPicPr>
            <a:picLocks noChangeAspect="1" noChangeArrowheads="1"/>
          </p:cNvPicPr>
          <p:nvPr/>
        </p:nvPicPr>
        <p:blipFill>
          <a:blip r:embed="rId5"/>
          <a:srcRect/>
          <a:stretch>
            <a:fillRect/>
          </a:stretch>
        </p:blipFill>
        <p:spPr bwMode="auto">
          <a:xfrm>
            <a:off x="228600" y="1517650"/>
            <a:ext cx="4648200" cy="1301750"/>
          </a:xfrm>
          <a:prstGeom prst="rect">
            <a:avLst/>
          </a:prstGeom>
          <a:noFill/>
          <a:ln w="9525">
            <a:noFill/>
            <a:miter lim="800000"/>
            <a:headEnd/>
            <a:tailEnd/>
          </a:ln>
        </p:spPr>
      </p:pic>
      <p:pic>
        <p:nvPicPr>
          <p:cNvPr id="19463" name="Picture 14"/>
          <p:cNvPicPr>
            <a:picLocks noChangeAspect="1" noChangeArrowheads="1"/>
          </p:cNvPicPr>
          <p:nvPr/>
        </p:nvPicPr>
        <p:blipFill>
          <a:blip r:embed="rId6"/>
          <a:srcRect/>
          <a:stretch>
            <a:fillRect/>
          </a:stretch>
        </p:blipFill>
        <p:spPr bwMode="auto">
          <a:xfrm>
            <a:off x="4876800" y="1524000"/>
            <a:ext cx="1905000" cy="1905000"/>
          </a:xfrm>
          <a:prstGeom prst="rect">
            <a:avLst/>
          </a:prstGeom>
          <a:noFill/>
          <a:ln w="9525">
            <a:noFill/>
            <a:miter lim="800000"/>
            <a:headEnd/>
            <a:tailEnd/>
          </a:ln>
        </p:spPr>
      </p:pic>
      <p:sp>
        <p:nvSpPr>
          <p:cNvPr id="12" name="Rectangle 11"/>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3" name="Rectangle 12"/>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4" name="Rectangle 13"/>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5" name="Rectangle 14"/>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a:spLocks noChangeArrowheads="1"/>
          </p:cNvSpPr>
          <p:nvPr/>
        </p:nvSpPr>
        <p:spPr bwMode="auto">
          <a:xfrm>
            <a:off x="609600" y="1447800"/>
            <a:ext cx="5562600" cy="523875"/>
          </a:xfrm>
          <a:prstGeom prst="rect">
            <a:avLst/>
          </a:prstGeom>
          <a:solidFill>
            <a:srgbClr val="FFFFCC"/>
          </a:solidFill>
          <a:ln w="9525">
            <a:noFill/>
            <a:miter lim="800000"/>
            <a:headEnd/>
            <a:tailEnd/>
          </a:ln>
        </p:spPr>
        <p:txBody>
          <a:bodyPr>
            <a:spAutoFit/>
          </a:bodyPr>
          <a:lstStyle/>
          <a:p>
            <a:r>
              <a:rPr lang="en-US" altLang="en-US" sz="2800" b="0">
                <a:latin typeface="Times New Roman" pitchFamily="18" charset="0"/>
                <a:cs typeface="Times New Roman" pitchFamily="18" charset="0"/>
              </a:rPr>
              <a:t>Animal welfare</a:t>
            </a:r>
          </a:p>
        </p:txBody>
      </p:sp>
      <p:sp>
        <p:nvSpPr>
          <p:cNvPr id="7" name="Rectangle 3"/>
          <p:cNvSpPr>
            <a:spLocks noChangeArrowheads="1"/>
          </p:cNvSpPr>
          <p:nvPr/>
        </p:nvSpPr>
        <p:spPr bwMode="auto">
          <a:xfrm>
            <a:off x="609600" y="2047875"/>
            <a:ext cx="5562600" cy="523875"/>
          </a:xfrm>
          <a:prstGeom prst="rect">
            <a:avLst/>
          </a:prstGeom>
          <a:solidFill>
            <a:srgbClr val="FFFFCC"/>
          </a:solidFill>
          <a:ln w="9525">
            <a:noFill/>
            <a:miter lim="800000"/>
            <a:headEnd/>
            <a:tailEnd/>
          </a:ln>
        </p:spPr>
        <p:txBody>
          <a:bodyPr>
            <a:spAutoFit/>
          </a:bodyPr>
          <a:lstStyle/>
          <a:p>
            <a:r>
              <a:rPr lang="en-US" altLang="en-US" sz="2800" b="0">
                <a:latin typeface="Times New Roman" pitchFamily="18" charset="0"/>
                <a:cs typeface="Times New Roman" pitchFamily="18" charset="0"/>
              </a:rPr>
              <a:t>Healthy and wholesome </a:t>
            </a:r>
          </a:p>
        </p:txBody>
      </p:sp>
      <p:sp>
        <p:nvSpPr>
          <p:cNvPr id="8" name="Rectangle 3"/>
          <p:cNvSpPr>
            <a:spLocks noChangeArrowheads="1"/>
          </p:cNvSpPr>
          <p:nvPr/>
        </p:nvSpPr>
        <p:spPr bwMode="auto">
          <a:xfrm>
            <a:off x="609600" y="2657475"/>
            <a:ext cx="5562600" cy="523875"/>
          </a:xfrm>
          <a:prstGeom prst="rect">
            <a:avLst/>
          </a:prstGeom>
          <a:solidFill>
            <a:srgbClr val="FFFFCC"/>
          </a:solidFill>
          <a:ln w="9525">
            <a:noFill/>
            <a:miter lim="800000"/>
            <a:headEnd/>
            <a:tailEnd/>
          </a:ln>
        </p:spPr>
        <p:txBody>
          <a:bodyPr>
            <a:spAutoFit/>
          </a:bodyPr>
          <a:lstStyle/>
          <a:p>
            <a:r>
              <a:rPr lang="en-US" altLang="en-US" sz="2800" b="0">
                <a:latin typeface="Times New Roman" pitchFamily="18" charset="0"/>
                <a:cs typeface="Times New Roman" pitchFamily="18" charset="0"/>
              </a:rPr>
              <a:t>Environmentally friendly</a:t>
            </a:r>
          </a:p>
        </p:txBody>
      </p:sp>
      <p:sp>
        <p:nvSpPr>
          <p:cNvPr id="9" name="Rectangle 3"/>
          <p:cNvSpPr>
            <a:spLocks noChangeArrowheads="1"/>
          </p:cNvSpPr>
          <p:nvPr/>
        </p:nvSpPr>
        <p:spPr bwMode="auto">
          <a:xfrm>
            <a:off x="609600" y="3267075"/>
            <a:ext cx="5562600" cy="523875"/>
          </a:xfrm>
          <a:prstGeom prst="rect">
            <a:avLst/>
          </a:prstGeom>
          <a:solidFill>
            <a:srgbClr val="FFFFCC"/>
          </a:solidFill>
          <a:ln w="9525">
            <a:noFill/>
            <a:miter lim="800000"/>
            <a:headEnd/>
            <a:tailEnd/>
          </a:ln>
        </p:spPr>
        <p:txBody>
          <a:bodyPr>
            <a:spAutoFit/>
          </a:bodyPr>
          <a:lstStyle/>
          <a:p>
            <a:r>
              <a:rPr lang="en-US" altLang="en-US" sz="2800" b="0">
                <a:latin typeface="Times New Roman" pitchFamily="18" charset="0"/>
                <a:cs typeface="Times New Roman" pitchFamily="18" charset="0"/>
              </a:rPr>
              <a:t>Organic</a:t>
            </a:r>
          </a:p>
        </p:txBody>
      </p:sp>
      <p:sp>
        <p:nvSpPr>
          <p:cNvPr id="10" name="Rectangle 3"/>
          <p:cNvSpPr>
            <a:spLocks noChangeArrowheads="1"/>
          </p:cNvSpPr>
          <p:nvPr/>
        </p:nvSpPr>
        <p:spPr bwMode="auto">
          <a:xfrm>
            <a:off x="609600" y="3867150"/>
            <a:ext cx="5562600" cy="522288"/>
          </a:xfrm>
          <a:prstGeom prst="rect">
            <a:avLst/>
          </a:prstGeom>
          <a:solidFill>
            <a:srgbClr val="FFFFCC"/>
          </a:solidFill>
          <a:ln w="9525">
            <a:noFill/>
            <a:miter lim="800000"/>
            <a:headEnd/>
            <a:tailEnd/>
          </a:ln>
        </p:spPr>
        <p:txBody>
          <a:bodyPr>
            <a:spAutoFit/>
          </a:bodyPr>
          <a:lstStyle/>
          <a:p>
            <a:r>
              <a:rPr lang="en-US" altLang="en-US" sz="2800" b="0">
                <a:latin typeface="Times New Roman" pitchFamily="18" charset="0"/>
                <a:cs typeface="Times New Roman" pitchFamily="18" charset="0"/>
              </a:rPr>
              <a:t>Ethical </a:t>
            </a:r>
          </a:p>
        </p:txBody>
      </p:sp>
      <p:sp>
        <p:nvSpPr>
          <p:cNvPr id="11" name="Rectangle 3"/>
          <p:cNvSpPr>
            <a:spLocks noChangeArrowheads="1"/>
          </p:cNvSpPr>
          <p:nvPr/>
        </p:nvSpPr>
        <p:spPr bwMode="auto">
          <a:xfrm>
            <a:off x="609600" y="4476750"/>
            <a:ext cx="5562600" cy="522288"/>
          </a:xfrm>
          <a:prstGeom prst="rect">
            <a:avLst/>
          </a:prstGeom>
          <a:solidFill>
            <a:srgbClr val="FFFFCC"/>
          </a:solidFill>
          <a:ln w="9525">
            <a:noFill/>
            <a:miter lim="800000"/>
            <a:headEnd/>
            <a:tailEnd/>
          </a:ln>
        </p:spPr>
        <p:txBody>
          <a:bodyPr>
            <a:spAutoFit/>
          </a:bodyPr>
          <a:lstStyle/>
          <a:p>
            <a:r>
              <a:rPr lang="en-US" altLang="en-US" sz="2800" b="0">
                <a:latin typeface="Times New Roman" pitchFamily="18" charset="0"/>
                <a:cs typeface="Times New Roman" pitchFamily="18" charset="0"/>
              </a:rPr>
              <a:t>Fair Trade</a:t>
            </a:r>
          </a:p>
        </p:txBody>
      </p:sp>
      <p:sp>
        <p:nvSpPr>
          <p:cNvPr id="20488" name="Rectangle 1"/>
          <p:cNvSpPr>
            <a:spLocks noChangeArrowheads="1"/>
          </p:cNvSpPr>
          <p:nvPr/>
        </p:nvSpPr>
        <p:spPr bwMode="auto">
          <a:xfrm>
            <a:off x="0" y="61913"/>
            <a:ext cx="8153400" cy="522287"/>
          </a:xfrm>
          <a:prstGeom prst="rect">
            <a:avLst/>
          </a:prstGeom>
          <a:solidFill>
            <a:srgbClr val="0070C0"/>
          </a:solidFill>
          <a:ln w="9525">
            <a:noFill/>
            <a:miter lim="800000"/>
            <a:headEnd/>
            <a:tailEnd/>
          </a:ln>
        </p:spPr>
        <p:txBody>
          <a:bodyPr anchor="ctr">
            <a:spAutoFit/>
          </a:bodyPr>
          <a:lstStyle/>
          <a:p>
            <a:pPr algn="just"/>
            <a:r>
              <a:rPr lang="en-US" altLang="en-US" sz="2800" b="0">
                <a:solidFill>
                  <a:schemeClr val="bg1"/>
                </a:solidFill>
                <a:latin typeface="Times New Roman" pitchFamily="18" charset="0"/>
                <a:cs typeface="Times New Roman" pitchFamily="18" charset="0"/>
              </a:rPr>
              <a:t>The meaning of Halal and Tayyib</a:t>
            </a:r>
          </a:p>
        </p:txBody>
      </p:sp>
      <p:sp>
        <p:nvSpPr>
          <p:cNvPr id="12" name="Rectangle 11"/>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3" name="Rectangle 12"/>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4" name="Rectangle 13"/>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5" name="Rectangle 14"/>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609600" y="1143000"/>
            <a:ext cx="8001000" cy="1954213"/>
          </a:xfrm>
          <a:prstGeom prst="rect">
            <a:avLst/>
          </a:prstGeom>
          <a:solidFill>
            <a:srgbClr val="FFFFCC"/>
          </a:solidFill>
          <a:ln w="9525">
            <a:noFill/>
            <a:miter lim="800000"/>
            <a:headEnd/>
            <a:tailEnd/>
          </a:ln>
        </p:spPr>
        <p:txBody>
          <a:bodyPr>
            <a:spAutoFit/>
          </a:bodyPr>
          <a:lstStyle/>
          <a:p>
            <a:pPr algn="just">
              <a:lnSpc>
                <a:spcPct val="150000"/>
              </a:lnSpc>
            </a:pPr>
            <a:r>
              <a:rPr lang="tr-TR" altLang="en-US" sz="2800" b="0">
                <a:latin typeface="Times New Roman" pitchFamily="18" charset="0"/>
                <a:cs typeface="Times New Roman" pitchFamily="18" charset="0"/>
              </a:rPr>
              <a:t>Halal Certification Bodies (HCB) must be accredited to cary out the suggested Halal Model as </a:t>
            </a:r>
            <a:r>
              <a:rPr lang="en-US" altLang="en-US" sz="2800" b="0">
                <a:latin typeface="Times New Roman" pitchFamily="18" charset="0"/>
                <a:cs typeface="Times New Roman" pitchFamily="18" charset="0"/>
              </a:rPr>
              <a:t>multiple </a:t>
            </a:r>
            <a:r>
              <a:rPr lang="tr-TR" altLang="en-US" sz="2800" b="0">
                <a:latin typeface="Times New Roman" pitchFamily="18" charset="0"/>
                <a:cs typeface="Times New Roman" pitchFamily="18" charset="0"/>
              </a:rPr>
              <a:t>Halal </a:t>
            </a:r>
            <a:r>
              <a:rPr lang="en-US" altLang="en-US" sz="2800" u="sng">
                <a:latin typeface="Times New Roman" pitchFamily="18" charset="0"/>
                <a:cs typeface="Times New Roman" pitchFamily="18" charset="0"/>
              </a:rPr>
              <a:t>standards</a:t>
            </a:r>
            <a:r>
              <a:rPr lang="en-US" altLang="en-US" sz="2800" b="0">
                <a:latin typeface="Times New Roman" pitchFamily="18" charset="0"/>
                <a:cs typeface="Times New Roman" pitchFamily="18" charset="0"/>
              </a:rPr>
              <a:t> </a:t>
            </a:r>
            <a:r>
              <a:rPr lang="tr-TR" altLang="en-US" sz="2800" b="0">
                <a:latin typeface="Times New Roman" pitchFamily="18" charset="0"/>
                <a:cs typeface="Times New Roman" pitchFamily="18" charset="0"/>
              </a:rPr>
              <a:t>and not as </a:t>
            </a:r>
            <a:r>
              <a:rPr lang="en-US" altLang="en-US" sz="2800" b="0">
                <a:latin typeface="Times New Roman" pitchFamily="18" charset="0"/>
                <a:cs typeface="Times New Roman" pitchFamily="18" charset="0"/>
              </a:rPr>
              <a:t>one</a:t>
            </a:r>
            <a:r>
              <a:rPr lang="tr-TR" altLang="en-US" sz="2800" b="0">
                <a:latin typeface="Times New Roman" pitchFamily="18" charset="0"/>
                <a:cs typeface="Times New Roman" pitchFamily="18" charset="0"/>
              </a:rPr>
              <a:t> Halal </a:t>
            </a:r>
            <a:r>
              <a:rPr lang="en-US" altLang="en-US" sz="2800" u="sng">
                <a:latin typeface="Times New Roman" pitchFamily="18" charset="0"/>
                <a:cs typeface="Times New Roman" pitchFamily="18" charset="0"/>
              </a:rPr>
              <a:t>standard</a:t>
            </a:r>
            <a:r>
              <a:rPr lang="en-US" altLang="en-US" sz="2800" b="0">
                <a:latin typeface="Times New Roman" pitchFamily="18" charset="0"/>
                <a:cs typeface="Times New Roman" pitchFamily="18" charset="0"/>
              </a:rPr>
              <a:t>!</a:t>
            </a:r>
          </a:p>
        </p:txBody>
      </p:sp>
      <p:pic>
        <p:nvPicPr>
          <p:cNvPr id="21507" name="Picture 9" descr="http://www.gtdretail.webege.com/Photos/leadership.jpg"/>
          <p:cNvPicPr>
            <a:picLocks noChangeAspect="1" noChangeArrowheads="1"/>
          </p:cNvPicPr>
          <p:nvPr/>
        </p:nvPicPr>
        <p:blipFill>
          <a:blip r:embed="rId2"/>
          <a:srcRect/>
          <a:stretch>
            <a:fillRect/>
          </a:stretch>
        </p:blipFill>
        <p:spPr bwMode="auto">
          <a:xfrm>
            <a:off x="2362200" y="3200400"/>
            <a:ext cx="3352800" cy="3352800"/>
          </a:xfrm>
          <a:prstGeom prst="rect">
            <a:avLst/>
          </a:prstGeom>
          <a:noFill/>
          <a:ln w="9525">
            <a:noFill/>
            <a:miter lim="800000"/>
            <a:headEnd/>
            <a:tailEnd/>
          </a:ln>
        </p:spPr>
      </p:pic>
      <p:sp>
        <p:nvSpPr>
          <p:cNvPr id="21508" name="Rectangle 3"/>
          <p:cNvSpPr>
            <a:spLocks noChangeArrowheads="1"/>
          </p:cNvSpPr>
          <p:nvPr/>
        </p:nvSpPr>
        <p:spPr bwMode="auto">
          <a:xfrm>
            <a:off x="2743200" y="5486400"/>
            <a:ext cx="2133600" cy="584200"/>
          </a:xfrm>
          <a:prstGeom prst="rect">
            <a:avLst/>
          </a:prstGeom>
          <a:noFill/>
          <a:ln w="9525">
            <a:noFill/>
            <a:miter lim="800000"/>
            <a:headEnd/>
            <a:tailEnd/>
          </a:ln>
        </p:spPr>
        <p:txBody>
          <a:bodyPr>
            <a:spAutoFit/>
          </a:bodyPr>
          <a:lstStyle/>
          <a:p>
            <a:pPr algn="just"/>
            <a:r>
              <a:rPr lang="en-US" altLang="en-US" sz="3200" b="0">
                <a:latin typeface="Times New Roman" pitchFamily="18" charset="0"/>
                <a:cs typeface="Times New Roman" pitchFamily="18" charset="0"/>
              </a:rPr>
              <a:t>But How?</a:t>
            </a:r>
          </a:p>
        </p:txBody>
      </p:sp>
      <p:sp>
        <p:nvSpPr>
          <p:cNvPr id="21509" name="Rectangle 1"/>
          <p:cNvSpPr>
            <a:spLocks noChangeArrowheads="1"/>
          </p:cNvSpPr>
          <p:nvPr/>
        </p:nvSpPr>
        <p:spPr bwMode="auto">
          <a:xfrm>
            <a:off x="0" y="61913"/>
            <a:ext cx="8153400" cy="522287"/>
          </a:xfrm>
          <a:prstGeom prst="rect">
            <a:avLst/>
          </a:prstGeom>
          <a:solidFill>
            <a:srgbClr val="0070C0"/>
          </a:solidFill>
          <a:ln w="9525">
            <a:noFill/>
            <a:miter lim="800000"/>
            <a:headEnd/>
            <a:tailEnd/>
          </a:ln>
        </p:spPr>
        <p:txBody>
          <a:bodyPr anchor="ctr">
            <a:spAutoFit/>
          </a:bodyPr>
          <a:lstStyle/>
          <a:p>
            <a:pPr algn="just"/>
            <a:r>
              <a:rPr lang="en-US" altLang="en-US" sz="2800" b="0">
                <a:solidFill>
                  <a:schemeClr val="bg1"/>
                </a:solidFill>
                <a:latin typeface="Times New Roman" pitchFamily="18" charset="0"/>
                <a:cs typeface="Times New Roman" pitchFamily="18" charset="0"/>
              </a:rPr>
              <a:t>How to move forward?</a:t>
            </a:r>
          </a:p>
        </p:txBody>
      </p:sp>
      <p:sp>
        <p:nvSpPr>
          <p:cNvPr id="6" name="Rectangle 5"/>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7"/>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Rectangle 8"/>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53760"/>
            <a:ext cx="7772400" cy="3204000"/>
          </a:xfrm>
        </p:spPr>
        <p:txBody>
          <a:bodyPr>
            <a:normAutofit fontScale="90000"/>
          </a:bodyPr>
          <a:lstStyle/>
          <a:p>
            <a:r>
              <a:rPr lang="en-IN" sz="1800" dirty="0" smtClean="0"/>
              <a:t>" </a:t>
            </a:r>
            <a:r>
              <a:rPr lang="en-IN" sz="1800" i="1" dirty="0" smtClean="0"/>
              <a:t>In The Name of Allah</a:t>
            </a:r>
            <a:r>
              <a:rPr lang="en-IN" sz="1800" dirty="0" smtClean="0"/>
              <a:t>, The Most Beneficent, The Most Merciful"</a:t>
            </a:r>
            <a:r>
              <a:rPr lang="en-IN" dirty="0" smtClean="0"/>
              <a:t> </a:t>
            </a:r>
            <a:br>
              <a:rPr lang="en-IN" dirty="0" smtClean="0"/>
            </a:br>
            <a:r>
              <a:rPr lang="en-US" dirty="0" smtClean="0">
                <a:solidFill>
                  <a:schemeClr val="tx1">
                    <a:lumMod val="65000"/>
                    <a:lumOff val="35000"/>
                  </a:schemeClr>
                </a:solidFill>
                <a:latin typeface="Century Gothic" pitchFamily="34" charset="0"/>
              </a:rPr>
              <a:t/>
            </a:r>
            <a:br>
              <a:rPr lang="en-US" dirty="0" smtClean="0">
                <a:solidFill>
                  <a:schemeClr val="tx1">
                    <a:lumMod val="65000"/>
                    <a:lumOff val="35000"/>
                  </a:schemeClr>
                </a:solidFill>
                <a:latin typeface="Century Gothic" pitchFamily="34" charset="0"/>
              </a:rPr>
            </a:br>
            <a:r>
              <a:rPr lang="en-US" altLang="en-US" dirty="0" smtClean="0">
                <a:latin typeface="Century Gothic" pitchFamily="34" charset="0"/>
                <a:ea typeface="MS PGothic" pitchFamily="34" charset="-128"/>
                <a:cs typeface="Times New Roman" pitchFamily="18" charset="0"/>
              </a:rPr>
              <a:t>Globalization of Halal Standard</a:t>
            </a:r>
            <a:br>
              <a:rPr lang="en-US" altLang="en-US" dirty="0" smtClean="0">
                <a:latin typeface="Century Gothic" pitchFamily="34" charset="0"/>
                <a:ea typeface="MS PGothic" pitchFamily="34" charset="-128"/>
                <a:cs typeface="Times New Roman" pitchFamily="18" charset="0"/>
              </a:rPr>
            </a:br>
            <a:r>
              <a:rPr lang="en-US" altLang="en-US" dirty="0" smtClean="0">
                <a:latin typeface="Century Gothic" pitchFamily="34" charset="0"/>
                <a:ea typeface="MS PGothic" pitchFamily="34" charset="-128"/>
                <a:cs typeface="Times New Roman" pitchFamily="18" charset="0"/>
              </a:rPr>
              <a:t/>
            </a:r>
            <a:br>
              <a:rPr lang="en-US" altLang="en-US" dirty="0" smtClean="0">
                <a:latin typeface="Century Gothic" pitchFamily="34" charset="0"/>
                <a:ea typeface="MS PGothic" pitchFamily="34" charset="-128"/>
                <a:cs typeface="Times New Roman" pitchFamily="18" charset="0"/>
              </a:rPr>
            </a:br>
            <a:r>
              <a:rPr lang="en-US" altLang="en-US" sz="2700" dirty="0" smtClean="0">
                <a:latin typeface="Century Gothic" pitchFamily="34" charset="0"/>
                <a:ea typeface="MS PGothic" pitchFamily="34" charset="-128"/>
                <a:cs typeface="Times New Roman" pitchFamily="18" charset="0"/>
              </a:rPr>
              <a:t>By: Dr. Hani M. Al-Mazeedi</a:t>
            </a:r>
            <a:r>
              <a:rPr lang="en-US" altLang="en-US" dirty="0" smtClean="0">
                <a:latin typeface="Century Gothic" pitchFamily="34" charset="0"/>
                <a:ea typeface="MS PGothic" pitchFamily="34" charset="-128"/>
                <a:cs typeface="Times New Roman" pitchFamily="18" charset="0"/>
              </a:rPr>
              <a:t/>
            </a:r>
            <a:br>
              <a:rPr lang="en-US" altLang="en-US" dirty="0" smtClean="0">
                <a:latin typeface="Century Gothic" pitchFamily="34" charset="0"/>
                <a:ea typeface="MS PGothic" pitchFamily="34" charset="-128"/>
                <a:cs typeface="Times New Roman" pitchFamily="18" charset="0"/>
              </a:rPr>
            </a:br>
            <a:endParaRPr lang="en-IN" dirty="0">
              <a:latin typeface="Century Gothic" pitchFamily="34" charset="0"/>
            </a:endParaRPr>
          </a:p>
        </p:txBody>
      </p:sp>
      <p:sp>
        <p:nvSpPr>
          <p:cNvPr id="4" name="Rectangle 3"/>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Rectangle 4"/>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5"/>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304800" y="685800"/>
            <a:ext cx="8001000" cy="661988"/>
          </a:xfrm>
          <a:prstGeom prst="rect">
            <a:avLst/>
          </a:prstGeom>
          <a:solidFill>
            <a:srgbClr val="FFFFCC"/>
          </a:solidFill>
          <a:ln w="9525">
            <a:noFill/>
            <a:miter lim="800000"/>
            <a:headEnd/>
            <a:tailEnd/>
          </a:ln>
        </p:spPr>
        <p:txBody>
          <a:bodyPr>
            <a:spAutoFit/>
          </a:bodyPr>
          <a:lstStyle/>
          <a:p>
            <a:pPr algn="just">
              <a:lnSpc>
                <a:spcPct val="150000"/>
              </a:lnSpc>
            </a:pPr>
            <a:r>
              <a:rPr lang="en-US" altLang="en-US" sz="2800" b="0">
                <a:latin typeface="Times New Roman" pitchFamily="18" charset="0"/>
                <a:cs typeface="Times New Roman" pitchFamily="18" charset="0"/>
              </a:rPr>
              <a:t>We should have a series of Halal standards </a:t>
            </a:r>
          </a:p>
        </p:txBody>
      </p:sp>
      <p:sp>
        <p:nvSpPr>
          <p:cNvPr id="5" name="Rectangle 4"/>
          <p:cNvSpPr>
            <a:spLocks noChangeArrowheads="1"/>
          </p:cNvSpPr>
          <p:nvPr/>
        </p:nvSpPr>
        <p:spPr bwMode="auto">
          <a:xfrm>
            <a:off x="609600" y="1524000"/>
            <a:ext cx="7526338" cy="738188"/>
          </a:xfrm>
          <a:prstGeom prst="rect">
            <a:avLst/>
          </a:prstGeom>
          <a:solidFill>
            <a:srgbClr val="0070C0"/>
          </a:solidFill>
          <a:ln w="9525">
            <a:noFill/>
            <a:miter lim="800000"/>
            <a:headEnd/>
            <a:tailEnd/>
          </a:ln>
        </p:spPr>
        <p:txBody>
          <a:bodyPr>
            <a:spAutoFit/>
          </a:bodyPr>
          <a:lstStyle/>
          <a:p>
            <a:pPr algn="just">
              <a:lnSpc>
                <a:spcPct val="150000"/>
              </a:lnSpc>
            </a:pPr>
            <a:r>
              <a:rPr lang="en-US" altLang="en-US" sz="2800" b="0">
                <a:solidFill>
                  <a:schemeClr val="bg1"/>
                </a:solidFill>
                <a:latin typeface="Times New Roman" pitchFamily="18" charset="0"/>
                <a:cs typeface="Times New Roman" pitchFamily="18" charset="0"/>
              </a:rPr>
              <a:t>ISO XYZ 0000 for General Halal standard</a:t>
            </a:r>
          </a:p>
        </p:txBody>
      </p:sp>
      <p:sp>
        <p:nvSpPr>
          <p:cNvPr id="6" name="Rectangle 5"/>
          <p:cNvSpPr>
            <a:spLocks noChangeArrowheads="1"/>
          </p:cNvSpPr>
          <p:nvPr/>
        </p:nvSpPr>
        <p:spPr bwMode="auto">
          <a:xfrm>
            <a:off x="914400" y="2362200"/>
            <a:ext cx="7239000" cy="646113"/>
          </a:xfrm>
          <a:prstGeom prst="rect">
            <a:avLst/>
          </a:prstGeom>
          <a:solidFill>
            <a:srgbClr val="A9F77D"/>
          </a:solidFill>
          <a:ln w="9525">
            <a:noFill/>
            <a:miter lim="800000"/>
            <a:headEnd/>
            <a:tailEnd/>
          </a:ln>
        </p:spPr>
        <p:txBody>
          <a:bodyPr>
            <a:spAutoFit/>
          </a:bodyPr>
          <a:lstStyle/>
          <a:p>
            <a:pPr algn="just">
              <a:lnSpc>
                <a:spcPct val="150000"/>
              </a:lnSpc>
            </a:pPr>
            <a:r>
              <a:rPr lang="en-US" altLang="en-US" sz="2400" b="0">
                <a:latin typeface="Times New Roman" pitchFamily="18" charset="0"/>
                <a:cs typeface="Times New Roman" pitchFamily="18" charset="0"/>
              </a:rPr>
              <a:t>ISO XYZ 0001 for Halal as approved by Hanbali school.</a:t>
            </a:r>
          </a:p>
        </p:txBody>
      </p:sp>
      <p:sp>
        <p:nvSpPr>
          <p:cNvPr id="7" name="Rectangle 6"/>
          <p:cNvSpPr>
            <a:spLocks noChangeArrowheads="1"/>
          </p:cNvSpPr>
          <p:nvPr/>
        </p:nvSpPr>
        <p:spPr bwMode="auto">
          <a:xfrm>
            <a:off x="914400" y="3048000"/>
            <a:ext cx="7239000" cy="646113"/>
          </a:xfrm>
          <a:prstGeom prst="rect">
            <a:avLst/>
          </a:prstGeom>
          <a:solidFill>
            <a:srgbClr val="A9F77D"/>
          </a:solidFill>
          <a:ln w="9525">
            <a:noFill/>
            <a:miter lim="800000"/>
            <a:headEnd/>
            <a:tailEnd/>
          </a:ln>
        </p:spPr>
        <p:txBody>
          <a:bodyPr>
            <a:spAutoFit/>
          </a:bodyPr>
          <a:lstStyle/>
          <a:p>
            <a:pPr algn="just">
              <a:lnSpc>
                <a:spcPct val="150000"/>
              </a:lnSpc>
            </a:pPr>
            <a:r>
              <a:rPr lang="en-US" altLang="en-US" sz="2400" b="0">
                <a:latin typeface="Times New Roman" pitchFamily="18" charset="0"/>
                <a:cs typeface="Times New Roman" pitchFamily="18" charset="0"/>
              </a:rPr>
              <a:t>ISO XYZ 0002 for Halal as approved by Hanafi school.</a:t>
            </a:r>
          </a:p>
        </p:txBody>
      </p:sp>
      <p:sp>
        <p:nvSpPr>
          <p:cNvPr id="8" name="Rectangle 7"/>
          <p:cNvSpPr>
            <a:spLocks noChangeArrowheads="1"/>
          </p:cNvSpPr>
          <p:nvPr/>
        </p:nvSpPr>
        <p:spPr bwMode="auto">
          <a:xfrm>
            <a:off x="914400" y="3733800"/>
            <a:ext cx="7239000" cy="646113"/>
          </a:xfrm>
          <a:prstGeom prst="rect">
            <a:avLst/>
          </a:prstGeom>
          <a:solidFill>
            <a:srgbClr val="A9F77D"/>
          </a:solidFill>
          <a:ln w="9525">
            <a:noFill/>
            <a:miter lim="800000"/>
            <a:headEnd/>
            <a:tailEnd/>
          </a:ln>
        </p:spPr>
        <p:txBody>
          <a:bodyPr>
            <a:spAutoFit/>
          </a:bodyPr>
          <a:lstStyle/>
          <a:p>
            <a:pPr algn="just">
              <a:lnSpc>
                <a:spcPct val="150000"/>
              </a:lnSpc>
            </a:pPr>
            <a:r>
              <a:rPr lang="en-US" altLang="en-US" sz="2400" b="0">
                <a:latin typeface="Times New Roman" pitchFamily="18" charset="0"/>
                <a:cs typeface="Times New Roman" pitchFamily="18" charset="0"/>
              </a:rPr>
              <a:t>ISO XYZ 0003 for Halal as approved by Shafiei school.</a:t>
            </a:r>
          </a:p>
        </p:txBody>
      </p:sp>
      <p:sp>
        <p:nvSpPr>
          <p:cNvPr id="9" name="Rectangle 8"/>
          <p:cNvSpPr>
            <a:spLocks noChangeArrowheads="1"/>
          </p:cNvSpPr>
          <p:nvPr/>
        </p:nvSpPr>
        <p:spPr bwMode="auto">
          <a:xfrm>
            <a:off x="914400" y="4419600"/>
            <a:ext cx="7239000" cy="646113"/>
          </a:xfrm>
          <a:prstGeom prst="rect">
            <a:avLst/>
          </a:prstGeom>
          <a:solidFill>
            <a:srgbClr val="A9F77D"/>
          </a:solidFill>
          <a:ln w="9525">
            <a:noFill/>
            <a:miter lim="800000"/>
            <a:headEnd/>
            <a:tailEnd/>
          </a:ln>
        </p:spPr>
        <p:txBody>
          <a:bodyPr>
            <a:spAutoFit/>
          </a:bodyPr>
          <a:lstStyle/>
          <a:p>
            <a:pPr algn="just">
              <a:lnSpc>
                <a:spcPct val="150000"/>
              </a:lnSpc>
            </a:pPr>
            <a:r>
              <a:rPr lang="en-US" altLang="en-US" sz="2400" b="0">
                <a:latin typeface="Times New Roman" pitchFamily="18" charset="0"/>
                <a:cs typeface="Times New Roman" pitchFamily="18" charset="0"/>
              </a:rPr>
              <a:t>ISO XYZ 0004 for Halal as approved by Maliki school.</a:t>
            </a:r>
          </a:p>
        </p:txBody>
      </p:sp>
      <p:sp>
        <p:nvSpPr>
          <p:cNvPr id="10" name="Rectangle 9"/>
          <p:cNvSpPr>
            <a:spLocks noChangeArrowheads="1"/>
          </p:cNvSpPr>
          <p:nvPr/>
        </p:nvSpPr>
        <p:spPr bwMode="auto">
          <a:xfrm>
            <a:off x="914400" y="5105400"/>
            <a:ext cx="7239000" cy="646113"/>
          </a:xfrm>
          <a:prstGeom prst="rect">
            <a:avLst/>
          </a:prstGeom>
          <a:solidFill>
            <a:srgbClr val="A9F77D"/>
          </a:solidFill>
          <a:ln w="9525">
            <a:noFill/>
            <a:miter lim="800000"/>
            <a:headEnd/>
            <a:tailEnd/>
          </a:ln>
        </p:spPr>
        <p:txBody>
          <a:bodyPr>
            <a:spAutoFit/>
          </a:bodyPr>
          <a:lstStyle/>
          <a:p>
            <a:pPr algn="just">
              <a:lnSpc>
                <a:spcPct val="150000"/>
              </a:lnSpc>
            </a:pPr>
            <a:r>
              <a:rPr lang="en-US" altLang="en-US" sz="2400" b="0">
                <a:latin typeface="Times New Roman" pitchFamily="18" charset="0"/>
                <a:cs typeface="Times New Roman" pitchFamily="18" charset="0"/>
              </a:rPr>
              <a:t>ISO XYZ 0005 for Halal as approved by X school.</a:t>
            </a:r>
          </a:p>
        </p:txBody>
      </p:sp>
      <p:sp>
        <p:nvSpPr>
          <p:cNvPr id="11" name="Rectangle 10"/>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2" name="Rectangle 11"/>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3" name="Rectangle 12"/>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4" name="Rectangle 13"/>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ppt_x"/>
                                          </p:val>
                                        </p:tav>
                                        <p:tav tm="100000">
                                          <p:val>
                                            <p:strVal val="#ppt_x"/>
                                          </p:val>
                                        </p:tav>
                                      </p:tavLst>
                                    </p:anim>
                                    <p:anim calcmode="lin" valueType="num">
                                      <p:cBhvr additive="base">
                                        <p:cTn id="3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additive="base">
                                        <p:cTn id="43" dur="500" fill="hold"/>
                                        <p:tgtEl>
                                          <p:spTgt spid="10"/>
                                        </p:tgtEl>
                                        <p:attrNameLst>
                                          <p:attrName>ppt_x</p:attrName>
                                        </p:attrNameLst>
                                      </p:cBhvr>
                                      <p:tavLst>
                                        <p:tav tm="0">
                                          <p:val>
                                            <p:strVal val="#ppt_x"/>
                                          </p:val>
                                        </p:tav>
                                        <p:tav tm="100000">
                                          <p:val>
                                            <p:strVal val="#ppt_x"/>
                                          </p:val>
                                        </p:tav>
                                      </p:tavLst>
                                    </p:anim>
                                    <p:anim calcmode="lin" valueType="num">
                                      <p:cBhvr additive="base">
                                        <p:cTn id="4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3"/>
          <p:cNvSpPr>
            <a:spLocks noChangeArrowheads="1"/>
          </p:cNvSpPr>
          <p:nvPr/>
        </p:nvSpPr>
        <p:spPr bwMode="auto">
          <a:xfrm>
            <a:off x="533400" y="228600"/>
            <a:ext cx="8153400" cy="523875"/>
          </a:xfrm>
          <a:prstGeom prst="rect">
            <a:avLst/>
          </a:prstGeom>
          <a:solidFill>
            <a:srgbClr val="0070C0"/>
          </a:solidFill>
          <a:ln w="9525">
            <a:noFill/>
            <a:miter lim="800000"/>
            <a:headEnd/>
            <a:tailEnd/>
          </a:ln>
        </p:spPr>
        <p:txBody>
          <a:bodyPr>
            <a:spAutoFit/>
          </a:bodyPr>
          <a:lstStyle/>
          <a:p>
            <a:pPr algn="just"/>
            <a:r>
              <a:rPr lang="en-US" altLang="en-US" sz="2800" b="0">
                <a:solidFill>
                  <a:schemeClr val="bg1"/>
                </a:solidFill>
                <a:latin typeface="Times New Roman" pitchFamily="18" charset="0"/>
                <a:cs typeface="Times New Roman" pitchFamily="18" charset="0"/>
              </a:rPr>
              <a:t>Conclusions</a:t>
            </a:r>
          </a:p>
        </p:txBody>
      </p:sp>
      <p:sp>
        <p:nvSpPr>
          <p:cNvPr id="5" name="Rectangle 3"/>
          <p:cNvSpPr>
            <a:spLocks noChangeArrowheads="1"/>
          </p:cNvSpPr>
          <p:nvPr/>
        </p:nvSpPr>
        <p:spPr bwMode="auto">
          <a:xfrm>
            <a:off x="609600" y="1066800"/>
            <a:ext cx="8077200" cy="3246438"/>
          </a:xfrm>
          <a:prstGeom prst="rect">
            <a:avLst/>
          </a:prstGeom>
          <a:noFill/>
          <a:ln w="9525">
            <a:noFill/>
            <a:miter lim="800000"/>
            <a:headEnd/>
            <a:tailEnd/>
          </a:ln>
        </p:spPr>
        <p:txBody>
          <a:bodyPr>
            <a:spAutoFit/>
          </a:bodyPr>
          <a:lstStyle/>
          <a:p>
            <a:pPr algn="just">
              <a:lnSpc>
                <a:spcPct val="150000"/>
              </a:lnSpc>
            </a:pPr>
            <a:r>
              <a:rPr lang="en-US" altLang="en-US" sz="2800" b="0">
                <a:latin typeface="Times New Roman" pitchFamily="18" charset="0"/>
                <a:cs typeface="Times New Roman" pitchFamily="18" charset="0"/>
              </a:rPr>
              <a:t>It is the sharieah scholars of well known knowledge </a:t>
            </a:r>
            <a:r>
              <a:rPr lang="en-US" altLang="en-US" sz="2800" u="sng">
                <a:latin typeface="Times New Roman" pitchFamily="18" charset="0"/>
                <a:cs typeface="Times New Roman" pitchFamily="18" charset="0"/>
              </a:rPr>
              <a:t>along with </a:t>
            </a:r>
            <a:r>
              <a:rPr lang="en-US" altLang="en-US" sz="2800" b="0">
                <a:latin typeface="Times New Roman" pitchFamily="18" charset="0"/>
                <a:cs typeface="Times New Roman" pitchFamily="18" charset="0"/>
              </a:rPr>
              <a:t>experts in related sciences to the Halal industry such as veterinarians, chemists, food scientists, and pharmacists that together formulate a global Halal Model based on:</a:t>
            </a:r>
          </a:p>
        </p:txBody>
      </p:sp>
      <p:sp>
        <p:nvSpPr>
          <p:cNvPr id="4" name="Rectangle 3"/>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5"/>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7"/>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3"/>
          <p:cNvSpPr>
            <a:spLocks noChangeArrowheads="1"/>
          </p:cNvSpPr>
          <p:nvPr/>
        </p:nvSpPr>
        <p:spPr bwMode="auto">
          <a:xfrm>
            <a:off x="609600" y="685800"/>
            <a:ext cx="8077200" cy="1308100"/>
          </a:xfrm>
          <a:prstGeom prst="rect">
            <a:avLst/>
          </a:prstGeom>
          <a:solidFill>
            <a:srgbClr val="FFFFCC"/>
          </a:solidFill>
          <a:ln w="9525">
            <a:noFill/>
            <a:miter lim="800000"/>
            <a:headEnd/>
            <a:tailEnd/>
          </a:ln>
        </p:spPr>
        <p:txBody>
          <a:bodyPr>
            <a:spAutoFit/>
          </a:bodyPr>
          <a:lstStyle/>
          <a:p>
            <a:pPr algn="just">
              <a:lnSpc>
                <a:spcPct val="150000"/>
              </a:lnSpc>
            </a:pPr>
            <a:r>
              <a:rPr lang="en-US" altLang="en-US" sz="2800" b="0">
                <a:latin typeface="Times New Roman" pitchFamily="18" charset="0"/>
                <a:cs typeface="Times New Roman" pitchFamily="18" charset="0"/>
              </a:rPr>
              <a:t>1) Islamic values, ideals and beliefs  as approved by sharieah and</a:t>
            </a:r>
          </a:p>
        </p:txBody>
      </p:sp>
      <p:grpSp>
        <p:nvGrpSpPr>
          <p:cNvPr id="2" name="Group 7"/>
          <p:cNvGrpSpPr>
            <a:grpSpLocks/>
          </p:cNvGrpSpPr>
          <p:nvPr/>
        </p:nvGrpSpPr>
        <p:grpSpPr bwMode="auto">
          <a:xfrm>
            <a:off x="609600" y="2286000"/>
            <a:ext cx="8077200" cy="4267200"/>
            <a:chOff x="609600" y="2286000"/>
            <a:chExt cx="8077200" cy="4267200"/>
          </a:xfrm>
        </p:grpSpPr>
        <p:sp>
          <p:nvSpPr>
            <p:cNvPr id="24580" name="Rectangle 3"/>
            <p:cNvSpPr>
              <a:spLocks noChangeArrowheads="1"/>
            </p:cNvSpPr>
            <p:nvPr/>
          </p:nvSpPr>
          <p:spPr bwMode="auto">
            <a:xfrm>
              <a:off x="609600" y="2286000"/>
              <a:ext cx="8077200" cy="2600325"/>
            </a:xfrm>
            <a:prstGeom prst="rect">
              <a:avLst/>
            </a:prstGeom>
            <a:solidFill>
              <a:srgbClr val="FFFFCC"/>
            </a:solidFill>
            <a:ln w="9525">
              <a:noFill/>
              <a:miter lim="800000"/>
              <a:headEnd/>
              <a:tailEnd/>
            </a:ln>
          </p:spPr>
          <p:txBody>
            <a:bodyPr>
              <a:spAutoFit/>
            </a:bodyPr>
            <a:lstStyle/>
            <a:p>
              <a:pPr algn="just">
                <a:lnSpc>
                  <a:spcPct val="150000"/>
                </a:lnSpc>
              </a:pPr>
              <a:r>
                <a:rPr lang="en-US" altLang="en-US" sz="2800" b="0">
                  <a:latin typeface="Times New Roman" pitchFamily="18" charset="0"/>
                  <a:cs typeface="Times New Roman" pitchFamily="18" charset="0"/>
                </a:rPr>
                <a:t>2) on the recognition</a:t>
              </a:r>
              <a:r>
                <a:rPr lang="tr-TR" altLang="en-US" sz="2800" b="0">
                  <a:latin typeface="Times New Roman" pitchFamily="18" charset="0"/>
                  <a:cs typeface="Times New Roman" pitchFamily="18" charset="0"/>
                </a:rPr>
                <a:t> of </a:t>
              </a:r>
              <a:r>
                <a:rPr lang="en-US" altLang="en-US" sz="2800" b="0">
                  <a:latin typeface="Times New Roman" pitchFamily="18" charset="0"/>
                  <a:cs typeface="Times New Roman" pitchFamily="18" charset="0"/>
                </a:rPr>
                <a:t>related International Standards (Audit, Traceability, Food safety HACCP i.e. ISO22000), GMP, EU Standards, Logistics, Laboratory Testing i.e. ISO 17025, etc.). </a:t>
              </a:r>
            </a:p>
          </p:txBody>
        </p:sp>
        <p:pic>
          <p:nvPicPr>
            <p:cNvPr id="24581" name="Picture 11"/>
            <p:cNvPicPr>
              <a:picLocks noChangeAspect="1" noChangeArrowheads="1"/>
            </p:cNvPicPr>
            <p:nvPr/>
          </p:nvPicPr>
          <p:blipFill>
            <a:blip r:embed="rId2"/>
            <a:srcRect/>
            <a:stretch>
              <a:fillRect/>
            </a:stretch>
          </p:blipFill>
          <p:spPr bwMode="auto">
            <a:xfrm>
              <a:off x="2667000" y="4953000"/>
              <a:ext cx="2708672" cy="1600200"/>
            </a:xfrm>
            <a:prstGeom prst="rect">
              <a:avLst/>
            </a:prstGeom>
            <a:noFill/>
            <a:ln w="9525">
              <a:noFill/>
              <a:miter lim="800000"/>
              <a:headEnd/>
              <a:tailEnd/>
            </a:ln>
          </p:spPr>
        </p:pic>
      </p:grpSp>
      <p:sp>
        <p:nvSpPr>
          <p:cNvPr id="6" name="Rectangle 5"/>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7"/>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Rectangle 8"/>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3"/>
          <p:cNvSpPr>
            <a:spLocks noChangeArrowheads="1"/>
          </p:cNvSpPr>
          <p:nvPr/>
        </p:nvSpPr>
        <p:spPr bwMode="auto">
          <a:xfrm>
            <a:off x="609600" y="228600"/>
            <a:ext cx="8077200" cy="1954213"/>
          </a:xfrm>
          <a:prstGeom prst="rect">
            <a:avLst/>
          </a:prstGeom>
          <a:solidFill>
            <a:srgbClr val="FFFFCC"/>
          </a:solidFill>
          <a:ln w="9525">
            <a:noFill/>
            <a:miter lim="800000"/>
            <a:headEnd/>
            <a:tailEnd/>
          </a:ln>
        </p:spPr>
        <p:txBody>
          <a:bodyPr>
            <a:spAutoFit/>
          </a:bodyPr>
          <a:lstStyle/>
          <a:p>
            <a:pPr algn="just">
              <a:lnSpc>
                <a:spcPct val="150000"/>
              </a:lnSpc>
            </a:pPr>
            <a:r>
              <a:rPr lang="en-US" altLang="en-US" sz="2800" b="0">
                <a:latin typeface="Times New Roman" pitchFamily="18" charset="0"/>
                <a:cs typeface="Times New Roman" pitchFamily="18" charset="0"/>
              </a:rPr>
              <a:t>The global Halal model should encompass all Halal  modules. Industry players need to be engaged with at the onset to ensure buy-in. </a:t>
            </a:r>
          </a:p>
        </p:txBody>
      </p:sp>
      <p:sp>
        <p:nvSpPr>
          <p:cNvPr id="5" name="Rectangle 3"/>
          <p:cNvSpPr>
            <a:spLocks noChangeArrowheads="1"/>
          </p:cNvSpPr>
          <p:nvPr/>
        </p:nvSpPr>
        <p:spPr bwMode="auto">
          <a:xfrm>
            <a:off x="609600" y="2428875"/>
            <a:ext cx="8077200" cy="2600325"/>
          </a:xfrm>
          <a:prstGeom prst="rect">
            <a:avLst/>
          </a:prstGeom>
          <a:solidFill>
            <a:srgbClr val="FFFFCC"/>
          </a:solidFill>
          <a:ln w="9525">
            <a:noFill/>
            <a:miter lim="800000"/>
            <a:headEnd/>
            <a:tailEnd/>
          </a:ln>
        </p:spPr>
        <p:txBody>
          <a:bodyPr>
            <a:spAutoFit/>
          </a:bodyPr>
          <a:lstStyle/>
          <a:p>
            <a:pPr algn="just">
              <a:lnSpc>
                <a:spcPct val="150000"/>
              </a:lnSpc>
            </a:pPr>
            <a:r>
              <a:rPr lang="en-US" altLang="en-US" sz="2800" b="0">
                <a:latin typeface="Times New Roman" pitchFamily="18" charset="0"/>
                <a:cs typeface="Times New Roman" pitchFamily="18" charset="0"/>
              </a:rPr>
              <a:t>Once the global Halal Model have been finalized, local governments will verify it for its adoption initially as a suggested Halal guidelines to promote its implementation. </a:t>
            </a:r>
          </a:p>
        </p:txBody>
      </p:sp>
      <p:sp>
        <p:nvSpPr>
          <p:cNvPr id="6" name="Rectangle 3"/>
          <p:cNvSpPr>
            <a:spLocks noChangeArrowheads="1"/>
          </p:cNvSpPr>
          <p:nvPr/>
        </p:nvSpPr>
        <p:spPr bwMode="auto">
          <a:xfrm>
            <a:off x="609600" y="5181600"/>
            <a:ext cx="8077200" cy="1308100"/>
          </a:xfrm>
          <a:prstGeom prst="rect">
            <a:avLst/>
          </a:prstGeom>
          <a:solidFill>
            <a:srgbClr val="FFFFCC"/>
          </a:solidFill>
          <a:ln w="9525">
            <a:noFill/>
            <a:miter lim="800000"/>
            <a:headEnd/>
            <a:tailEnd/>
          </a:ln>
        </p:spPr>
        <p:txBody>
          <a:bodyPr>
            <a:spAutoFit/>
          </a:bodyPr>
          <a:lstStyle/>
          <a:p>
            <a:pPr algn="just">
              <a:lnSpc>
                <a:spcPct val="150000"/>
              </a:lnSpc>
            </a:pPr>
            <a:r>
              <a:rPr lang="en-US" altLang="en-US" sz="2800" b="0">
                <a:latin typeface="Times New Roman" pitchFamily="18" charset="0"/>
                <a:cs typeface="Times New Roman" pitchFamily="18" charset="0"/>
              </a:rPr>
              <a:t>Latter, the suggested model will be modified to produce International Halal Standards.</a:t>
            </a:r>
          </a:p>
        </p:txBody>
      </p:sp>
      <p:sp>
        <p:nvSpPr>
          <p:cNvPr id="7" name="Rectangle 6"/>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7"/>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Rectangle 8"/>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 name="Rectangle 9"/>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4"/>
          <p:cNvSpPr>
            <a:spLocks noChangeArrowheads="1"/>
          </p:cNvSpPr>
          <p:nvPr/>
        </p:nvSpPr>
        <p:spPr bwMode="auto">
          <a:xfrm>
            <a:off x="228600" y="1066800"/>
            <a:ext cx="8305800" cy="4440238"/>
          </a:xfrm>
          <a:prstGeom prst="rect">
            <a:avLst/>
          </a:prstGeom>
          <a:noFill/>
          <a:ln w="9525">
            <a:noFill/>
            <a:miter lim="800000"/>
            <a:headEnd/>
            <a:tailEnd/>
          </a:ln>
        </p:spPr>
        <p:txBody>
          <a:bodyPr>
            <a:spAutoFit/>
          </a:bodyPr>
          <a:lstStyle/>
          <a:p>
            <a:pPr marL="228600" indent="-228600" algn="just">
              <a:lnSpc>
                <a:spcPct val="200000"/>
              </a:lnSpc>
              <a:buFontTx/>
              <a:buAutoNum type="arabicPeriod"/>
            </a:pPr>
            <a:r>
              <a:rPr lang="en-US" altLang="en-US">
                <a:latin typeface="Times New Roman" pitchFamily="18" charset="0"/>
                <a:cs typeface="Times New Roman" pitchFamily="18" charset="0"/>
              </a:rPr>
              <a:t>Jumaatun Azmi (2008). The Global Halal Industry, 9</a:t>
            </a:r>
            <a:r>
              <a:rPr lang="en-US" altLang="en-US" baseline="30000">
                <a:latin typeface="Times New Roman" pitchFamily="18" charset="0"/>
                <a:cs typeface="Times New Roman" pitchFamily="18" charset="0"/>
              </a:rPr>
              <a:t>th</a:t>
            </a:r>
            <a:r>
              <a:rPr lang="en-US" altLang="en-US">
                <a:latin typeface="Times New Roman" pitchFamily="18" charset="0"/>
                <a:cs typeface="Times New Roman" pitchFamily="18" charset="0"/>
              </a:rPr>
              <a:t> MEETING OF THE OIC STANDARDISATION EXPERTS GROUP, 16-18 April, 2008 in Ankara, Turkey.</a:t>
            </a:r>
          </a:p>
          <a:p>
            <a:pPr marL="228600" indent="-228600" algn="just">
              <a:lnSpc>
                <a:spcPct val="200000"/>
              </a:lnSpc>
              <a:buFontTx/>
              <a:buAutoNum type="arabicPeriod"/>
            </a:pPr>
            <a:r>
              <a:rPr lang="tr-TR" altLang="en-US">
                <a:latin typeface="Times New Roman" pitchFamily="18" charset="0"/>
                <a:cs typeface="Times New Roman" pitchFamily="18" charset="0"/>
              </a:rPr>
              <a:t>Development of  a Halal Food Standard for OIC (2008). Çiğdem KILIÇKAYA</a:t>
            </a:r>
            <a:r>
              <a:rPr lang="en-US" altLang="en-US">
                <a:latin typeface="Times New Roman" pitchFamily="18" charset="0"/>
                <a:cs typeface="Times New Roman" pitchFamily="18" charset="0"/>
              </a:rPr>
              <a:t>, </a:t>
            </a:r>
            <a:r>
              <a:rPr lang="tr-TR" altLang="en-US">
                <a:latin typeface="Times New Roman" pitchFamily="18" charset="0"/>
                <a:cs typeface="Times New Roman" pitchFamily="18" charset="0"/>
              </a:rPr>
              <a:t>Special Meeting of Standardization Expert Group</a:t>
            </a:r>
            <a:r>
              <a:rPr lang="en-US" altLang="en-US">
                <a:latin typeface="Times New Roman" pitchFamily="18" charset="0"/>
                <a:cs typeface="Times New Roman" pitchFamily="18" charset="0"/>
              </a:rPr>
              <a:t>, </a:t>
            </a:r>
            <a:r>
              <a:rPr lang="tr-TR" altLang="en-US">
                <a:latin typeface="Times New Roman" pitchFamily="18" charset="0"/>
                <a:cs typeface="Times New Roman" pitchFamily="18" charset="0"/>
              </a:rPr>
              <a:t>April 16, 2008. </a:t>
            </a:r>
            <a:endParaRPr lang="en-US" altLang="en-US">
              <a:latin typeface="Times New Roman" pitchFamily="18" charset="0"/>
              <a:cs typeface="Times New Roman" pitchFamily="18" charset="0"/>
            </a:endParaRPr>
          </a:p>
          <a:p>
            <a:pPr marL="228600" indent="-228600" algn="just">
              <a:lnSpc>
                <a:spcPct val="200000"/>
              </a:lnSpc>
              <a:buFontTx/>
              <a:buAutoNum type="arabicPeriod"/>
            </a:pPr>
            <a:r>
              <a:rPr lang="en-US" altLang="en-US">
                <a:latin typeface="Times New Roman" pitchFamily="18" charset="0"/>
                <a:cs typeface="Times New Roman" pitchFamily="18" charset="0"/>
              </a:rPr>
              <a:t>The Halal Market in the World (2012). BOUZARIF Lahcen</a:t>
            </a:r>
          </a:p>
          <a:p>
            <a:pPr marL="228600" indent="-228600" algn="just">
              <a:lnSpc>
                <a:spcPct val="200000"/>
              </a:lnSpc>
              <a:buFontTx/>
              <a:buAutoNum type="arabicPeriod"/>
            </a:pPr>
            <a:r>
              <a:rPr lang="en-US" altLang="en-US">
                <a:latin typeface="Times New Roman" pitchFamily="18" charset="0"/>
                <a:cs typeface="Times New Roman" pitchFamily="18" charset="0"/>
              </a:rPr>
              <a:t>Techno Economical Aspects of the Halal Industry and its Services (2011). Irfan Sungkar, Senior Economist &amp; Halal Industry Consultant, Director, PT. Green Research, Indonesia.</a:t>
            </a:r>
          </a:p>
        </p:txBody>
      </p:sp>
      <p:sp>
        <p:nvSpPr>
          <p:cNvPr id="26627" name="Rectangle 3"/>
          <p:cNvSpPr>
            <a:spLocks noChangeArrowheads="1"/>
          </p:cNvSpPr>
          <p:nvPr/>
        </p:nvSpPr>
        <p:spPr bwMode="auto">
          <a:xfrm>
            <a:off x="533400" y="228600"/>
            <a:ext cx="8153400" cy="523875"/>
          </a:xfrm>
          <a:prstGeom prst="rect">
            <a:avLst/>
          </a:prstGeom>
          <a:solidFill>
            <a:srgbClr val="0070C0"/>
          </a:solidFill>
          <a:ln w="9525">
            <a:noFill/>
            <a:miter lim="800000"/>
            <a:headEnd/>
            <a:tailEnd/>
          </a:ln>
        </p:spPr>
        <p:txBody>
          <a:bodyPr>
            <a:spAutoFit/>
          </a:bodyPr>
          <a:lstStyle/>
          <a:p>
            <a:pPr algn="just"/>
            <a:r>
              <a:rPr lang="en-US" altLang="en-US" sz="2800" b="0">
                <a:solidFill>
                  <a:schemeClr val="bg1"/>
                </a:solidFill>
                <a:latin typeface="Times New Roman" pitchFamily="18" charset="0"/>
                <a:cs typeface="Times New Roman" pitchFamily="18" charset="0"/>
              </a:rPr>
              <a:t>References</a:t>
            </a:r>
          </a:p>
        </p:txBody>
      </p:sp>
      <p:sp>
        <p:nvSpPr>
          <p:cNvPr id="4" name="Rectangle 3"/>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Rectangle 4"/>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5"/>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5" descr="http://www.trekzone.ca/files/images/GreenAppleFacts.jpg"/>
          <p:cNvPicPr>
            <a:picLocks noChangeAspect="1" noChangeArrowheads="1"/>
          </p:cNvPicPr>
          <p:nvPr/>
        </p:nvPicPr>
        <p:blipFill>
          <a:blip r:embed="rId2"/>
          <a:srcRect/>
          <a:stretch>
            <a:fillRect/>
          </a:stretch>
        </p:blipFill>
        <p:spPr bwMode="auto">
          <a:xfrm>
            <a:off x="552450" y="844550"/>
            <a:ext cx="2054225" cy="1752600"/>
          </a:xfrm>
          <a:prstGeom prst="rect">
            <a:avLst/>
          </a:prstGeom>
          <a:noFill/>
          <a:ln w="9525">
            <a:noFill/>
            <a:miter lim="800000"/>
            <a:headEnd/>
            <a:tailEnd/>
          </a:ln>
        </p:spPr>
      </p:pic>
      <p:pic>
        <p:nvPicPr>
          <p:cNvPr id="27651" name="Picture 6" descr="4"/>
          <p:cNvPicPr>
            <a:picLocks noChangeAspect="1" noChangeArrowheads="1"/>
          </p:cNvPicPr>
          <p:nvPr/>
        </p:nvPicPr>
        <p:blipFill>
          <a:blip r:embed="rId3"/>
          <a:srcRect/>
          <a:stretch>
            <a:fillRect/>
          </a:stretch>
        </p:blipFill>
        <p:spPr bwMode="auto">
          <a:xfrm>
            <a:off x="4057650" y="6350"/>
            <a:ext cx="5448300" cy="6845300"/>
          </a:xfrm>
          <a:prstGeom prst="rect">
            <a:avLst/>
          </a:prstGeom>
          <a:noFill/>
          <a:ln w="28575">
            <a:noFill/>
            <a:miter lim="800000"/>
            <a:headEnd/>
            <a:tailEnd/>
          </a:ln>
        </p:spPr>
      </p:pic>
      <p:sp>
        <p:nvSpPr>
          <p:cNvPr id="27652" name="Text Box 4"/>
          <p:cNvSpPr txBox="1">
            <a:spLocks noChangeArrowheads="1"/>
          </p:cNvSpPr>
          <p:nvPr/>
        </p:nvSpPr>
        <p:spPr bwMode="auto">
          <a:xfrm>
            <a:off x="142868" y="2574925"/>
            <a:ext cx="3429000" cy="708025"/>
          </a:xfrm>
          <a:prstGeom prst="rect">
            <a:avLst/>
          </a:prstGeom>
          <a:noFill/>
          <a:ln w="254000">
            <a:noFill/>
            <a:miter lim="800000"/>
            <a:headEnd/>
            <a:tailEnd/>
          </a:ln>
        </p:spPr>
        <p:txBody>
          <a:bodyPr>
            <a:spAutoFit/>
          </a:bodyPr>
          <a:lstStyle/>
          <a:p>
            <a:pPr algn="ctr" rtl="1"/>
            <a:r>
              <a:rPr lang="ar-SA" altLang="en-US" sz="2000" dirty="0">
                <a:solidFill>
                  <a:srgbClr val="0070C0"/>
                </a:solidFill>
                <a:latin typeface="Times New Roman" pitchFamily="18" charset="0"/>
                <a:ea typeface="MS PGothic" pitchFamily="34" charset="-128"/>
                <a:cs typeface="Simplified Arabic" pitchFamily="18" charset="-78"/>
              </a:rPr>
              <a:t>سبحنك اللهم وبحمدك أشهد أن لا إله إلا أنت، أستغفرك وأتوب إليك</a:t>
            </a:r>
            <a:endParaRPr lang="en-US" altLang="en-US" sz="2000" dirty="0">
              <a:solidFill>
                <a:srgbClr val="0070C0"/>
              </a:solidFill>
              <a:latin typeface="Times New Roman" pitchFamily="18" charset="0"/>
              <a:ea typeface="MS PGothic" pitchFamily="34" charset="-128"/>
              <a:cs typeface="Simplified Arabic" pitchFamily="18" charset="-78"/>
            </a:endParaRPr>
          </a:p>
        </p:txBody>
      </p:sp>
      <p:sp>
        <p:nvSpPr>
          <p:cNvPr id="27654" name="Text Box 79"/>
          <p:cNvSpPr txBox="1">
            <a:spLocks noChangeArrowheads="1"/>
          </p:cNvSpPr>
          <p:nvPr/>
        </p:nvSpPr>
        <p:spPr bwMode="auto">
          <a:xfrm>
            <a:off x="152400" y="4251325"/>
            <a:ext cx="3752850" cy="646113"/>
          </a:xfrm>
          <a:prstGeom prst="rect">
            <a:avLst/>
          </a:prstGeom>
          <a:noFill/>
          <a:ln w="76200">
            <a:noFill/>
            <a:miter lim="800000"/>
            <a:headEnd/>
            <a:tailEnd/>
          </a:ln>
        </p:spPr>
        <p:txBody>
          <a:bodyPr>
            <a:spAutoFit/>
          </a:bodyPr>
          <a:lstStyle/>
          <a:p>
            <a:pPr algn="ctr" rtl="1"/>
            <a:r>
              <a:rPr lang="ar-KW" altLang="en-US">
                <a:solidFill>
                  <a:srgbClr val="0070C0"/>
                </a:solidFill>
                <a:latin typeface="Times New Roman" pitchFamily="18" charset="0"/>
                <a:ea typeface="MS PGothic" pitchFamily="34" charset="-128"/>
                <a:cs typeface="Simplified Arabic" pitchFamily="18" charset="-78"/>
              </a:rPr>
              <a:t>د. هاني منصور المزيدي </a:t>
            </a:r>
          </a:p>
          <a:p>
            <a:pPr algn="ctr"/>
            <a:r>
              <a:rPr lang="ar-KW" altLang="en-US">
                <a:solidFill>
                  <a:srgbClr val="0070C0"/>
                </a:solidFill>
                <a:latin typeface="Times New Roman" pitchFamily="18" charset="0"/>
                <a:ea typeface="MS PGothic" pitchFamily="34" charset="-128"/>
                <a:cs typeface="Simplified Arabic" pitchFamily="18" charset="-78"/>
              </a:rPr>
              <a:t>مع الأخ أمجد محبوب في أستراليا سنة 1981</a:t>
            </a:r>
            <a:endParaRPr lang="en-US" altLang="en-US">
              <a:solidFill>
                <a:srgbClr val="0070C0"/>
              </a:solidFill>
              <a:latin typeface="Times New Roman" pitchFamily="18" charset="0"/>
              <a:ea typeface="MS PGothic" pitchFamily="34" charset="-128"/>
              <a:cs typeface="Simplified Arabic" pitchFamily="18" charset="-78"/>
            </a:endParaRPr>
          </a:p>
        </p:txBody>
      </p:sp>
      <p:sp>
        <p:nvSpPr>
          <p:cNvPr id="11" name="Rectangle 10"/>
          <p:cNvSpPr>
            <a:spLocks noChangeArrowheads="1"/>
          </p:cNvSpPr>
          <p:nvPr/>
        </p:nvSpPr>
        <p:spPr bwMode="auto">
          <a:xfrm>
            <a:off x="152400" y="5187950"/>
            <a:ext cx="3505200" cy="923925"/>
          </a:xfrm>
          <a:prstGeom prst="rect">
            <a:avLst/>
          </a:prstGeom>
          <a:noFill/>
          <a:ln w="9525">
            <a:noFill/>
            <a:miter lim="800000"/>
            <a:headEnd/>
            <a:tailEnd/>
          </a:ln>
        </p:spPr>
        <p:txBody>
          <a:bodyPr>
            <a:spAutoFit/>
          </a:bodyPr>
          <a:lstStyle>
            <a:defPPr>
              <a:defRPr lang="en-US"/>
            </a:defPPr>
            <a:lvl1pPr algn="l" rtl="0" fontAlgn="base">
              <a:spcBef>
                <a:spcPct val="0"/>
              </a:spcBef>
              <a:spcAft>
                <a:spcPct val="0"/>
              </a:spcAft>
              <a:defRPr kern="1200">
                <a:solidFill>
                  <a:schemeClr val="tx1"/>
                </a:solidFill>
                <a:latin typeface="Arial" charset="0"/>
                <a:ea typeface="MS PGothic" pitchFamily="34" charset="-128"/>
                <a:cs typeface="+mn-cs"/>
              </a:defRPr>
            </a:lvl1pPr>
            <a:lvl2pPr marL="457200" algn="l" rtl="0" fontAlgn="base">
              <a:spcBef>
                <a:spcPct val="0"/>
              </a:spcBef>
              <a:spcAft>
                <a:spcPct val="0"/>
              </a:spcAft>
              <a:defRPr kern="1200">
                <a:solidFill>
                  <a:schemeClr val="tx1"/>
                </a:solidFill>
                <a:latin typeface="Arial" charset="0"/>
                <a:ea typeface="MS PGothic" pitchFamily="34" charset="-128"/>
                <a:cs typeface="+mn-cs"/>
              </a:defRPr>
            </a:lvl2pPr>
            <a:lvl3pPr marL="914400" algn="l" rtl="0" fontAlgn="base">
              <a:spcBef>
                <a:spcPct val="0"/>
              </a:spcBef>
              <a:spcAft>
                <a:spcPct val="0"/>
              </a:spcAft>
              <a:defRPr kern="1200">
                <a:solidFill>
                  <a:schemeClr val="tx1"/>
                </a:solidFill>
                <a:latin typeface="Arial" charset="0"/>
                <a:ea typeface="MS PGothic" pitchFamily="34" charset="-128"/>
                <a:cs typeface="+mn-cs"/>
              </a:defRPr>
            </a:lvl3pPr>
            <a:lvl4pPr marL="1371600" algn="l" rtl="0" fontAlgn="base">
              <a:spcBef>
                <a:spcPct val="0"/>
              </a:spcBef>
              <a:spcAft>
                <a:spcPct val="0"/>
              </a:spcAft>
              <a:defRPr kern="1200">
                <a:solidFill>
                  <a:schemeClr val="tx1"/>
                </a:solidFill>
                <a:latin typeface="Arial" charset="0"/>
                <a:ea typeface="MS PGothic" pitchFamily="34" charset="-128"/>
                <a:cs typeface="+mn-cs"/>
              </a:defRPr>
            </a:lvl4pPr>
            <a:lvl5pPr marL="1828800" algn="l" rtl="0" fontAlgn="base">
              <a:spcBef>
                <a:spcPct val="0"/>
              </a:spcBef>
              <a:spcAft>
                <a:spcPct val="0"/>
              </a:spcAft>
              <a:defRPr kern="1200">
                <a:solidFill>
                  <a:schemeClr val="tx1"/>
                </a:solidFill>
                <a:latin typeface="Arial" charset="0"/>
                <a:ea typeface="MS PGothic" pitchFamily="34" charset="-128"/>
                <a:cs typeface="+mn-cs"/>
              </a:defRPr>
            </a:lvl5pPr>
            <a:lvl6pPr marL="2286000" algn="l" defTabSz="914400" rtl="0" eaLnBrk="1" latinLnBrk="0" hangingPunct="1">
              <a:defRPr kern="1200">
                <a:solidFill>
                  <a:schemeClr val="tx1"/>
                </a:solidFill>
                <a:latin typeface="Arial" charset="0"/>
                <a:ea typeface="MS PGothic" pitchFamily="34" charset="-128"/>
                <a:cs typeface="+mn-cs"/>
              </a:defRPr>
            </a:lvl6pPr>
            <a:lvl7pPr marL="2743200" algn="l" defTabSz="914400" rtl="0" eaLnBrk="1" latinLnBrk="0" hangingPunct="1">
              <a:defRPr kern="1200">
                <a:solidFill>
                  <a:schemeClr val="tx1"/>
                </a:solidFill>
                <a:latin typeface="Arial" charset="0"/>
                <a:ea typeface="MS PGothic" pitchFamily="34" charset="-128"/>
                <a:cs typeface="+mn-cs"/>
              </a:defRPr>
            </a:lvl7pPr>
            <a:lvl8pPr marL="3200400" algn="l" defTabSz="914400" rtl="0" eaLnBrk="1" latinLnBrk="0" hangingPunct="1">
              <a:defRPr kern="1200">
                <a:solidFill>
                  <a:schemeClr val="tx1"/>
                </a:solidFill>
                <a:latin typeface="Arial" charset="0"/>
                <a:ea typeface="MS PGothic" pitchFamily="34" charset="-128"/>
                <a:cs typeface="+mn-cs"/>
              </a:defRPr>
            </a:lvl8pPr>
            <a:lvl9pPr marL="3657600" algn="l" defTabSz="914400" rtl="0" eaLnBrk="1" latinLnBrk="0" hangingPunct="1">
              <a:defRPr kern="1200">
                <a:solidFill>
                  <a:schemeClr val="tx1"/>
                </a:solidFill>
                <a:latin typeface="Arial" charset="0"/>
                <a:ea typeface="MS PGothic" pitchFamily="34" charset="-128"/>
                <a:cs typeface="+mn-cs"/>
              </a:defRPr>
            </a:lvl9pPr>
          </a:lstStyle>
          <a:p>
            <a:pPr>
              <a:defRPr/>
            </a:pPr>
            <a:r>
              <a:rPr lang="en-US" dirty="0">
                <a:solidFill>
                  <a:srgbClr val="0070C0"/>
                </a:solidFill>
                <a:latin typeface="Arial" pitchFamily="34" charset="0"/>
                <a:ea typeface="ＭＳ Ｐゴシック" pitchFamily="34" charset="-128"/>
                <a:cs typeface="+mj-cs"/>
              </a:rPr>
              <a:t>Dr. Hani </a:t>
            </a:r>
            <a:r>
              <a:rPr lang="en-US" dirty="0" err="1">
                <a:solidFill>
                  <a:srgbClr val="0070C0"/>
                </a:solidFill>
                <a:latin typeface="Arial" pitchFamily="34" charset="0"/>
                <a:ea typeface="ＭＳ Ｐゴシック" pitchFamily="34" charset="-128"/>
                <a:cs typeface="+mj-cs"/>
              </a:rPr>
              <a:t>Mansour</a:t>
            </a:r>
            <a:r>
              <a:rPr lang="en-US" dirty="0">
                <a:solidFill>
                  <a:srgbClr val="0070C0"/>
                </a:solidFill>
                <a:latin typeface="Arial" pitchFamily="34" charset="0"/>
                <a:ea typeface="ＭＳ Ｐゴシック" pitchFamily="34" charset="-128"/>
                <a:cs typeface="+mj-cs"/>
              </a:rPr>
              <a:t> Al-</a:t>
            </a:r>
            <a:r>
              <a:rPr lang="en-US" dirty="0" err="1">
                <a:solidFill>
                  <a:srgbClr val="0070C0"/>
                </a:solidFill>
                <a:latin typeface="Arial" pitchFamily="34" charset="0"/>
                <a:ea typeface="ＭＳ Ｐゴシック" pitchFamily="34" charset="-128"/>
                <a:cs typeface="+mj-cs"/>
              </a:rPr>
              <a:t>Mazeedi</a:t>
            </a:r>
            <a:endParaRPr lang="en-US" dirty="0">
              <a:solidFill>
                <a:srgbClr val="0070C0"/>
              </a:solidFill>
              <a:latin typeface="Arial" pitchFamily="34" charset="0"/>
              <a:ea typeface="ＭＳ Ｐゴシック" pitchFamily="34" charset="-128"/>
              <a:cs typeface="+mj-cs"/>
            </a:endParaRPr>
          </a:p>
          <a:p>
            <a:pPr algn="ctr">
              <a:defRPr/>
            </a:pPr>
            <a:r>
              <a:rPr lang="en-US" dirty="0">
                <a:solidFill>
                  <a:srgbClr val="0070C0"/>
                </a:solidFill>
                <a:latin typeface="Arial" pitchFamily="34" charset="0"/>
                <a:ea typeface="ＭＳ Ｐゴシック" pitchFamily="34" charset="-128"/>
                <a:cs typeface="+mj-cs"/>
              </a:rPr>
              <a:t>With brother </a:t>
            </a:r>
            <a:r>
              <a:rPr lang="en-US" dirty="0" err="1">
                <a:solidFill>
                  <a:srgbClr val="0070C0"/>
                </a:solidFill>
                <a:latin typeface="Arial" pitchFamily="34" charset="0"/>
                <a:ea typeface="ＭＳ Ｐゴシック" pitchFamily="34" charset="-128"/>
                <a:cs typeface="+mj-cs"/>
              </a:rPr>
              <a:t>Amjad</a:t>
            </a:r>
            <a:r>
              <a:rPr lang="en-US" dirty="0">
                <a:solidFill>
                  <a:srgbClr val="0070C0"/>
                </a:solidFill>
                <a:latin typeface="Arial" pitchFamily="34" charset="0"/>
                <a:ea typeface="ＭＳ Ｐゴシック" pitchFamily="34" charset="-128"/>
                <a:cs typeface="+mj-cs"/>
              </a:rPr>
              <a:t> </a:t>
            </a:r>
            <a:r>
              <a:rPr lang="en-US" dirty="0" err="1">
                <a:solidFill>
                  <a:srgbClr val="0070C0"/>
                </a:solidFill>
                <a:latin typeface="Arial" pitchFamily="34" charset="0"/>
                <a:ea typeface="ＭＳ Ｐゴシック" pitchFamily="34" charset="-128"/>
                <a:cs typeface="+mj-cs"/>
              </a:rPr>
              <a:t>Mahboob</a:t>
            </a:r>
            <a:r>
              <a:rPr lang="en-US" dirty="0">
                <a:solidFill>
                  <a:srgbClr val="0070C0"/>
                </a:solidFill>
                <a:latin typeface="Arial" pitchFamily="34" charset="0"/>
                <a:ea typeface="ＭＳ Ｐゴシック" pitchFamily="34" charset="-128"/>
                <a:cs typeface="+mj-cs"/>
              </a:rPr>
              <a:t> in Australia in 1981</a:t>
            </a:r>
          </a:p>
        </p:txBody>
      </p:sp>
      <p:sp>
        <p:nvSpPr>
          <p:cNvPr id="27656" name="Title 1"/>
          <p:cNvSpPr txBox="1">
            <a:spLocks/>
          </p:cNvSpPr>
          <p:nvPr/>
        </p:nvSpPr>
        <p:spPr bwMode="auto">
          <a:xfrm>
            <a:off x="-57150" y="82550"/>
            <a:ext cx="3810000" cy="762000"/>
          </a:xfrm>
          <a:prstGeom prst="rect">
            <a:avLst/>
          </a:prstGeom>
          <a:noFill/>
          <a:ln w="9525">
            <a:noFill/>
            <a:miter lim="800000"/>
            <a:headEnd/>
            <a:tailEnd/>
          </a:ln>
        </p:spPr>
        <p:txBody>
          <a:bodyPr/>
          <a:lstStyle/>
          <a:p>
            <a:pPr algn="ctr"/>
            <a:r>
              <a:rPr lang="ar-KW" altLang="en-US" sz="4400">
                <a:ea typeface="MS PGothic" pitchFamily="34" charset="-128"/>
              </a:rPr>
              <a:t>شكراً لاستماعكم</a:t>
            </a:r>
            <a:endParaRPr lang="en-US" altLang="en-US" sz="4400">
              <a:ea typeface="MS PGothic" pitchFamily="34" charset="-128"/>
            </a:endParaRPr>
          </a:p>
        </p:txBody>
      </p:sp>
      <p:sp>
        <p:nvSpPr>
          <p:cNvPr id="9" name="Rectangle 8"/>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 name="Rectangle 9"/>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2" name="Rectangle 11"/>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3" name="Rectangle 12"/>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Halal Sciences Academy - Transparency.png"/>
          <p:cNvPicPr>
            <a:picLocks noChangeAspect="1"/>
          </p:cNvPicPr>
          <p:nvPr/>
        </p:nvPicPr>
        <p:blipFill>
          <a:blip r:embed="rId2" cstate="print"/>
          <a:stretch>
            <a:fillRect/>
          </a:stretch>
        </p:blipFill>
        <p:spPr>
          <a:xfrm>
            <a:off x="2122637" y="1164202"/>
            <a:ext cx="4752000" cy="1516890"/>
          </a:xfrm>
          <a:prstGeom prst="rect">
            <a:avLst/>
          </a:prstGeom>
        </p:spPr>
      </p:pic>
      <p:sp>
        <p:nvSpPr>
          <p:cNvPr id="8" name="TextBox 4"/>
          <p:cNvSpPr txBox="1"/>
          <p:nvPr/>
        </p:nvSpPr>
        <p:spPr>
          <a:xfrm>
            <a:off x="1622571" y="4220182"/>
            <a:ext cx="5898859" cy="92333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IN" dirty="0" smtClean="0"/>
              <a:t>www.HalalEA.com</a:t>
            </a:r>
          </a:p>
          <a:p>
            <a:pPr algn="ctr"/>
            <a:endParaRPr lang="en-IN" dirty="0" smtClean="0"/>
          </a:p>
          <a:p>
            <a:pPr algn="ctr"/>
            <a:r>
              <a:rPr lang="en-IN" dirty="0" smtClean="0"/>
              <a:t>Trademarks, icons, images belong to their respective owners.</a:t>
            </a:r>
            <a:endParaRPr lang="en-IN" dirty="0"/>
          </a:p>
        </p:txBody>
      </p:sp>
      <p:sp>
        <p:nvSpPr>
          <p:cNvPr id="9" name="TextBox 12"/>
          <p:cNvSpPr txBox="1"/>
          <p:nvPr/>
        </p:nvSpPr>
        <p:spPr>
          <a:xfrm>
            <a:off x="3408521" y="5432188"/>
            <a:ext cx="2156360" cy="26161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IN" sz="1100" dirty="0" smtClean="0"/>
              <a:t>© </a:t>
            </a:r>
            <a:r>
              <a:rPr lang="en-IN" sz="1100" dirty="0" err="1" smtClean="0"/>
              <a:t>Halal</a:t>
            </a:r>
            <a:r>
              <a:rPr lang="en-IN" sz="1100" dirty="0" smtClean="0"/>
              <a:t> Sciences Academy Limited</a:t>
            </a:r>
            <a:endParaRPr lang="en-IN" sz="11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76200" y="387350"/>
            <a:ext cx="8915400" cy="684213"/>
          </a:xfrm>
          <a:prstGeom prst="rect">
            <a:avLst/>
          </a:prstGeom>
          <a:solidFill>
            <a:srgbClr val="00B050"/>
          </a:solidFill>
          <a:ln w="9525">
            <a:noFill/>
            <a:miter lim="800000"/>
            <a:headEnd/>
            <a:tailEnd/>
          </a:ln>
        </p:spPr>
        <p:txBody>
          <a:bodyPr>
            <a:spAutoFit/>
          </a:bodyPr>
          <a:lstStyle/>
          <a:p>
            <a:pPr algn="just">
              <a:lnSpc>
                <a:spcPct val="150000"/>
              </a:lnSpc>
              <a:spcBef>
                <a:spcPts val="600"/>
              </a:spcBef>
              <a:defRPr/>
            </a:pPr>
            <a:r>
              <a:rPr lang="en-US" sz="2800" dirty="0">
                <a:solidFill>
                  <a:schemeClr val="bg1"/>
                </a:solidFill>
                <a:latin typeface="+mn-lt"/>
                <a:cs typeface="Times New Roman" pitchFamily="18" charset="0"/>
              </a:rPr>
              <a:t>Scope:</a:t>
            </a:r>
          </a:p>
        </p:txBody>
      </p:sp>
      <p:sp>
        <p:nvSpPr>
          <p:cNvPr id="5" name="Rectangle 4"/>
          <p:cNvSpPr>
            <a:spLocks noChangeArrowheads="1"/>
          </p:cNvSpPr>
          <p:nvPr/>
        </p:nvSpPr>
        <p:spPr bwMode="auto">
          <a:xfrm>
            <a:off x="457200" y="1252538"/>
            <a:ext cx="8229600" cy="1308100"/>
          </a:xfrm>
          <a:prstGeom prst="rect">
            <a:avLst/>
          </a:prstGeom>
          <a:solidFill>
            <a:schemeClr val="bg1">
              <a:lumMod val="95000"/>
            </a:schemeClr>
          </a:solidFill>
          <a:ln w="9525">
            <a:noFill/>
            <a:miter lim="800000"/>
            <a:headEnd/>
            <a:tailEnd/>
          </a:ln>
        </p:spPr>
        <p:txBody>
          <a:bodyPr>
            <a:spAutoFit/>
          </a:bodyPr>
          <a:lstStyle/>
          <a:p>
            <a:pPr algn="just">
              <a:lnSpc>
                <a:spcPct val="150000"/>
              </a:lnSpc>
              <a:defRPr/>
            </a:pPr>
            <a:r>
              <a:rPr lang="en-US" sz="2800" b="0" dirty="0">
                <a:latin typeface="Times New Roman" pitchFamily="18" charset="0"/>
                <a:cs typeface="Times New Roman" pitchFamily="18" charset="0"/>
              </a:rPr>
              <a:t>This presentation will tackle Halal Standard as a global standard from these hot issues:</a:t>
            </a:r>
          </a:p>
        </p:txBody>
      </p:sp>
      <p:sp>
        <p:nvSpPr>
          <p:cNvPr id="7" name="Rectangle 3"/>
          <p:cNvSpPr>
            <a:spLocks noChangeArrowheads="1"/>
          </p:cNvSpPr>
          <p:nvPr/>
        </p:nvSpPr>
        <p:spPr bwMode="auto">
          <a:xfrm>
            <a:off x="228600" y="2749550"/>
            <a:ext cx="8610600" cy="3540125"/>
          </a:xfrm>
          <a:prstGeom prst="rect">
            <a:avLst/>
          </a:prstGeom>
          <a:solidFill>
            <a:srgbClr val="FFFFCC"/>
          </a:solidFill>
          <a:ln w="9525">
            <a:noFill/>
            <a:miter lim="800000"/>
            <a:headEnd/>
            <a:tailEnd/>
          </a:ln>
        </p:spPr>
        <p:txBody>
          <a:bodyPr>
            <a:spAutoFit/>
          </a:bodyPr>
          <a:lstStyle/>
          <a:p>
            <a:pPr algn="just">
              <a:lnSpc>
                <a:spcPct val="200000"/>
              </a:lnSpc>
              <a:buFontTx/>
              <a:buChar char="•"/>
            </a:pPr>
            <a:r>
              <a:rPr lang="en-US" altLang="en-US" sz="2800" b="0">
                <a:latin typeface="Times New Roman" pitchFamily="18" charset="0"/>
                <a:cs typeface="Times New Roman" pitchFamily="18" charset="0"/>
              </a:rPr>
              <a:t> As a Promoter of Trade. </a:t>
            </a:r>
          </a:p>
          <a:p>
            <a:pPr algn="just">
              <a:lnSpc>
                <a:spcPct val="200000"/>
              </a:lnSpc>
              <a:buFontTx/>
              <a:buChar char="•"/>
            </a:pPr>
            <a:r>
              <a:rPr lang="ar-KW" altLang="en-US" sz="2800" b="0">
                <a:latin typeface="Times New Roman" pitchFamily="18" charset="0"/>
                <a:cs typeface="Times New Roman" pitchFamily="18" charset="0"/>
              </a:rPr>
              <a:t> </a:t>
            </a:r>
            <a:r>
              <a:rPr lang="en-US" altLang="en-US" sz="2800" b="0">
                <a:latin typeface="Times New Roman" pitchFamily="18" charset="0"/>
                <a:cs typeface="Times New Roman" pitchFamily="18" charset="0"/>
              </a:rPr>
              <a:t> As a guideline for better Marketing.</a:t>
            </a:r>
            <a:endParaRPr lang="ar-KW" altLang="en-US" sz="2800" b="0">
              <a:latin typeface="Times New Roman" pitchFamily="18" charset="0"/>
              <a:cs typeface="Times New Roman" pitchFamily="18" charset="0"/>
            </a:endParaRPr>
          </a:p>
          <a:p>
            <a:pPr algn="just">
              <a:lnSpc>
                <a:spcPct val="200000"/>
              </a:lnSpc>
              <a:buFontTx/>
              <a:buChar char="•"/>
            </a:pPr>
            <a:r>
              <a:rPr lang="ar-KW" altLang="en-US" sz="2800" b="0">
                <a:latin typeface="Times New Roman" pitchFamily="18" charset="0"/>
                <a:cs typeface="Times New Roman" pitchFamily="18" charset="0"/>
              </a:rPr>
              <a:t> </a:t>
            </a:r>
            <a:r>
              <a:rPr lang="en-US" altLang="en-US" sz="2800" b="0">
                <a:latin typeface="Times New Roman" pitchFamily="18" charset="0"/>
                <a:cs typeface="Times New Roman" pitchFamily="18" charset="0"/>
              </a:rPr>
              <a:t>Its current situation.</a:t>
            </a:r>
          </a:p>
          <a:p>
            <a:pPr algn="just">
              <a:lnSpc>
                <a:spcPct val="200000"/>
              </a:lnSpc>
              <a:buFontTx/>
              <a:buChar char="•"/>
            </a:pPr>
            <a:r>
              <a:rPr lang="en-US" altLang="en-US" sz="2800" b="0">
                <a:latin typeface="Times New Roman" pitchFamily="18" charset="0"/>
                <a:cs typeface="Times New Roman" pitchFamily="18" charset="0"/>
              </a:rPr>
              <a:t> How to r</a:t>
            </a:r>
            <a:r>
              <a:rPr lang="de-DE" altLang="en-US" sz="2800" b="0">
                <a:latin typeface="Times New Roman" pitchFamily="18" charset="0"/>
                <a:cs typeface="Times New Roman" pitchFamily="18" charset="0"/>
              </a:rPr>
              <a:t>esolve disputable issues?</a:t>
            </a:r>
            <a:endParaRPr lang="en-US" altLang="en-US" sz="2800" b="0">
              <a:latin typeface="Times New Roman" pitchFamily="18" charset="0"/>
              <a:cs typeface="Times New Roman" pitchFamily="18" charset="0"/>
            </a:endParaRPr>
          </a:p>
        </p:txBody>
      </p:sp>
      <p:sp>
        <p:nvSpPr>
          <p:cNvPr id="6" name="Rectangle 5"/>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7"/>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Rectangle 8"/>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 name="Rectangle 9"/>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additive="base">
                                        <p:cTn id="13"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 calcmode="lin" valueType="num">
                                      <p:cBhvr additive="base">
                                        <p:cTn id="19"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7">
                                            <p:txEl>
                                              <p:pRg st="3" end="3"/>
                                            </p:txEl>
                                          </p:spTgt>
                                        </p:tgtEl>
                                        <p:attrNameLst>
                                          <p:attrName>style.visibility</p:attrName>
                                        </p:attrNameLst>
                                      </p:cBhvr>
                                      <p:to>
                                        <p:strVal val="visible"/>
                                      </p:to>
                                    </p:set>
                                    <p:anim calcmode="lin" valueType="num">
                                      <p:cBhvr additive="base">
                                        <p:cTn id="25"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2571" y="152400"/>
            <a:ext cx="9144000" cy="584853"/>
          </a:xfrm>
          <a:prstGeom prst="rect">
            <a:avLst/>
          </a:prstGeom>
          <a:no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b="0" dirty="0">
                <a:solidFill>
                  <a:schemeClr val="tx1"/>
                </a:solidFill>
                <a:latin typeface="Calibri" pitchFamily="34" charset="0"/>
                <a:ea typeface="ＭＳ Ｐゴシック" charset="-128"/>
                <a:cs typeface="Calibri" pitchFamily="34" charset="0"/>
              </a:rPr>
              <a:t>Content</a:t>
            </a:r>
            <a:endParaRPr lang="en-MY" sz="2800" b="0" dirty="0">
              <a:solidFill>
                <a:schemeClr val="tx1"/>
              </a:solidFill>
              <a:latin typeface="Calibri" pitchFamily="34" charset="0"/>
              <a:ea typeface="ＭＳ Ｐゴシック" charset="-128"/>
              <a:cs typeface="Calibri" pitchFamily="34" charset="0"/>
            </a:endParaRPr>
          </a:p>
        </p:txBody>
      </p:sp>
      <p:sp>
        <p:nvSpPr>
          <p:cNvPr id="6" name="Content Placeholder 2"/>
          <p:cNvSpPr txBox="1">
            <a:spLocks/>
          </p:cNvSpPr>
          <p:nvPr/>
        </p:nvSpPr>
        <p:spPr bwMode="auto">
          <a:xfrm>
            <a:off x="457200" y="838200"/>
            <a:ext cx="8534400" cy="5562600"/>
          </a:xfrm>
          <a:prstGeom prst="rect">
            <a:avLst/>
          </a:prstGeom>
          <a:noFill/>
          <a:ln w="9525">
            <a:noFill/>
            <a:miter lim="800000"/>
            <a:headEnd/>
            <a:tailEnd/>
          </a:ln>
        </p:spPr>
        <p:txBody>
          <a:bodyPr/>
          <a:lstStyle/>
          <a:p>
            <a:pPr marL="457200" indent="-457200">
              <a:lnSpc>
                <a:spcPct val="125000"/>
              </a:lnSpc>
              <a:spcBef>
                <a:spcPts val="600"/>
              </a:spcBef>
              <a:buFont typeface="Courier New" pitchFamily="49" charset="0"/>
              <a:buChar char="o"/>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n-US" altLang="en-US" sz="2400" b="0">
                <a:latin typeface="Calibri" pitchFamily="34" charset="0"/>
                <a:ea typeface="MS PGothic" pitchFamily="34" charset="-128"/>
                <a:cs typeface="Calibri" pitchFamily="34" charset="0"/>
              </a:rPr>
              <a:t>Introduction</a:t>
            </a:r>
          </a:p>
          <a:p>
            <a:pPr marL="457200" indent="-457200">
              <a:lnSpc>
                <a:spcPct val="125000"/>
              </a:lnSpc>
              <a:spcBef>
                <a:spcPts val="600"/>
              </a:spcBef>
              <a:buFont typeface="Courier New" pitchFamily="49" charset="0"/>
              <a:buChar char="o"/>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n-US" altLang="en-US" sz="2400" b="0">
                <a:latin typeface="Calibri" pitchFamily="34" charset="0"/>
                <a:ea typeface="MS PGothic" pitchFamily="34" charset="-128"/>
                <a:cs typeface="Calibri" pitchFamily="34" charset="0"/>
              </a:rPr>
              <a:t>Halal as a Promoter of Trade</a:t>
            </a:r>
            <a:endParaRPr lang="en-US" altLang="en-US" sz="2400">
              <a:latin typeface="Calibri" pitchFamily="34" charset="0"/>
              <a:ea typeface="MS PGothic" pitchFamily="34" charset="-128"/>
              <a:cs typeface="Calibri" pitchFamily="34" charset="0"/>
            </a:endParaRPr>
          </a:p>
          <a:p>
            <a:pPr marL="457200" indent="-457200">
              <a:lnSpc>
                <a:spcPct val="125000"/>
              </a:lnSpc>
              <a:spcBef>
                <a:spcPts val="600"/>
              </a:spcBef>
              <a:buFont typeface="Courier New" pitchFamily="49" charset="0"/>
              <a:buChar char="o"/>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n-US" altLang="en-US" sz="2400" b="0">
                <a:latin typeface="Calibri" pitchFamily="34" charset="0"/>
                <a:ea typeface="MS PGothic" pitchFamily="34" charset="-128"/>
                <a:cs typeface="Calibri" pitchFamily="34" charset="0"/>
              </a:rPr>
              <a:t>Halal Guidelines for better Marketing</a:t>
            </a:r>
          </a:p>
          <a:p>
            <a:pPr marL="457200" indent="-457200">
              <a:lnSpc>
                <a:spcPct val="125000"/>
              </a:lnSpc>
              <a:spcBef>
                <a:spcPts val="600"/>
              </a:spcBef>
              <a:buFont typeface="Courier New" pitchFamily="49" charset="0"/>
              <a:buChar char="o"/>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n-US" altLang="en-US" sz="2400" b="0">
                <a:latin typeface="Calibri" pitchFamily="34" charset="0"/>
                <a:ea typeface="MS PGothic" pitchFamily="34" charset="-128"/>
                <a:cs typeface="Calibri" pitchFamily="34" charset="0"/>
              </a:rPr>
              <a:t>Current situation of Halal</a:t>
            </a:r>
          </a:p>
          <a:p>
            <a:pPr marL="457200" indent="-457200">
              <a:lnSpc>
                <a:spcPct val="125000"/>
              </a:lnSpc>
              <a:spcBef>
                <a:spcPts val="600"/>
              </a:spcBef>
              <a:buFont typeface="Courier New" pitchFamily="49" charset="0"/>
              <a:buChar char="o"/>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n-US" altLang="en-US" sz="2400" b="0">
                <a:latin typeface="Calibri" pitchFamily="34" charset="0"/>
                <a:ea typeface="MS PGothic" pitchFamily="34" charset="-128"/>
                <a:cs typeface="Calibri" pitchFamily="34" charset="0"/>
              </a:rPr>
              <a:t>Global Market potential of Halal</a:t>
            </a:r>
          </a:p>
          <a:p>
            <a:pPr marL="457200" indent="-457200">
              <a:lnSpc>
                <a:spcPct val="125000"/>
              </a:lnSpc>
              <a:spcBef>
                <a:spcPts val="600"/>
              </a:spcBef>
              <a:buFont typeface="Courier New" pitchFamily="49" charset="0"/>
              <a:buChar char="o"/>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n-US" altLang="en-US" sz="2400" b="0">
                <a:latin typeface="Calibri" pitchFamily="34" charset="0"/>
                <a:ea typeface="MS PGothic" pitchFamily="34" charset="-128"/>
                <a:cs typeface="Calibri" pitchFamily="34" charset="0"/>
              </a:rPr>
              <a:t>R</a:t>
            </a:r>
            <a:r>
              <a:rPr lang="de-DE" altLang="en-US" sz="2400" b="0">
                <a:latin typeface="Calibri" pitchFamily="34" charset="0"/>
                <a:ea typeface="MS PGothic" pitchFamily="34" charset="-128"/>
                <a:cs typeface="Calibri" pitchFamily="34" charset="0"/>
              </a:rPr>
              <a:t>esolving disputable issues</a:t>
            </a:r>
          </a:p>
          <a:p>
            <a:pPr marL="457200" indent="-457200">
              <a:lnSpc>
                <a:spcPct val="125000"/>
              </a:lnSpc>
              <a:spcBef>
                <a:spcPts val="600"/>
              </a:spcBef>
              <a:buFont typeface="Courier New" pitchFamily="49" charset="0"/>
              <a:buChar char="o"/>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n-US" altLang="en-US" sz="2400" b="0">
                <a:latin typeface="Calibri" pitchFamily="34" charset="0"/>
                <a:ea typeface="MS PGothic" pitchFamily="34" charset="-128"/>
                <a:cs typeface="Calibri" pitchFamily="34" charset="0"/>
              </a:rPr>
              <a:t>Issues raised at International Industry Dialogues</a:t>
            </a:r>
          </a:p>
          <a:p>
            <a:pPr marL="457200" indent="-457200">
              <a:lnSpc>
                <a:spcPct val="125000"/>
              </a:lnSpc>
              <a:spcBef>
                <a:spcPts val="600"/>
              </a:spcBef>
              <a:buFont typeface="Courier New" pitchFamily="49" charset="0"/>
              <a:buChar char="o"/>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n-US" altLang="en-US" sz="2400" b="0">
                <a:latin typeface="Calibri" pitchFamily="34" charset="0"/>
                <a:ea typeface="MS PGothic" pitchFamily="34" charset="-128"/>
                <a:cs typeface="Calibri" pitchFamily="34" charset="0"/>
              </a:rPr>
              <a:t>The meaning of Halal and Tayyib</a:t>
            </a:r>
          </a:p>
          <a:p>
            <a:pPr marL="457200" indent="-457200">
              <a:lnSpc>
                <a:spcPct val="125000"/>
              </a:lnSpc>
              <a:spcBef>
                <a:spcPts val="600"/>
              </a:spcBef>
              <a:buFont typeface="Courier New" pitchFamily="49" charset="0"/>
              <a:buChar char="o"/>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n-US" altLang="en-US" sz="2400" b="0">
                <a:latin typeface="Calibri" pitchFamily="34" charset="0"/>
                <a:ea typeface="MS PGothic" pitchFamily="34" charset="-128"/>
                <a:cs typeface="Calibri" pitchFamily="34" charset="0"/>
              </a:rPr>
              <a:t>How to move forward?</a:t>
            </a:r>
            <a:endParaRPr lang="en-US" altLang="en-US" sz="2400">
              <a:latin typeface="Calibri" pitchFamily="34" charset="0"/>
              <a:ea typeface="MS PGothic" pitchFamily="34" charset="-128"/>
              <a:cs typeface="Calibri" pitchFamily="34" charset="0"/>
            </a:endParaRPr>
          </a:p>
          <a:p>
            <a:pPr marL="457200" indent="-457200">
              <a:lnSpc>
                <a:spcPct val="125000"/>
              </a:lnSpc>
              <a:spcBef>
                <a:spcPts val="600"/>
              </a:spcBef>
              <a:buFont typeface="Courier New" pitchFamily="49" charset="0"/>
              <a:buChar char="o"/>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n-US" altLang="en-US" sz="2400" b="0">
                <a:latin typeface="Calibri" pitchFamily="34" charset="0"/>
                <a:ea typeface="MS PGothic" pitchFamily="34" charset="-128"/>
                <a:cs typeface="Calibri" pitchFamily="34" charset="0"/>
              </a:rPr>
              <a:t>Conclusions</a:t>
            </a:r>
          </a:p>
        </p:txBody>
      </p:sp>
      <p:sp>
        <p:nvSpPr>
          <p:cNvPr id="4" name="Rectangle 3"/>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7"/>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Rectangle 8"/>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500"/>
                                        <p:tgtEl>
                                          <p:spTgt spid="6">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fade">
                                      <p:cBhvr>
                                        <p:cTn id="27" dur="500"/>
                                        <p:tgtEl>
                                          <p:spTgt spid="6">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fade">
                                      <p:cBhvr>
                                        <p:cTn id="32" dur="500"/>
                                        <p:tgtEl>
                                          <p:spTgt spid="6">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6">
                                            <p:txEl>
                                              <p:pRg st="6" end="6"/>
                                            </p:txEl>
                                          </p:spTgt>
                                        </p:tgtEl>
                                        <p:attrNameLst>
                                          <p:attrName>style.visibility</p:attrName>
                                        </p:attrNameLst>
                                      </p:cBhvr>
                                      <p:to>
                                        <p:strVal val="visible"/>
                                      </p:to>
                                    </p:set>
                                    <p:animEffect transition="in" filter="fade">
                                      <p:cBhvr>
                                        <p:cTn id="37" dur="500"/>
                                        <p:tgtEl>
                                          <p:spTgt spid="6">
                                            <p:txEl>
                                              <p:pRg st="6" end="6"/>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6">
                                            <p:txEl>
                                              <p:pRg st="7" end="7"/>
                                            </p:txEl>
                                          </p:spTgt>
                                        </p:tgtEl>
                                        <p:attrNameLst>
                                          <p:attrName>style.visibility</p:attrName>
                                        </p:attrNameLst>
                                      </p:cBhvr>
                                      <p:to>
                                        <p:strVal val="visible"/>
                                      </p:to>
                                    </p:set>
                                    <p:animEffect transition="in" filter="fade">
                                      <p:cBhvr>
                                        <p:cTn id="42" dur="500"/>
                                        <p:tgtEl>
                                          <p:spTgt spid="6">
                                            <p:txEl>
                                              <p:pRg st="7" end="7"/>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6">
                                            <p:txEl>
                                              <p:pRg st="8" end="8"/>
                                            </p:txEl>
                                          </p:spTgt>
                                        </p:tgtEl>
                                        <p:attrNameLst>
                                          <p:attrName>style.visibility</p:attrName>
                                        </p:attrNameLst>
                                      </p:cBhvr>
                                      <p:to>
                                        <p:strVal val="visible"/>
                                      </p:to>
                                    </p:set>
                                    <p:animEffect transition="in" filter="fade">
                                      <p:cBhvr>
                                        <p:cTn id="47" dur="500"/>
                                        <p:tgtEl>
                                          <p:spTgt spid="6">
                                            <p:txEl>
                                              <p:pRg st="8" end="8"/>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6">
                                            <p:txEl>
                                              <p:pRg st="9" end="9"/>
                                            </p:txEl>
                                          </p:spTgt>
                                        </p:tgtEl>
                                        <p:attrNameLst>
                                          <p:attrName>style.visibility</p:attrName>
                                        </p:attrNameLst>
                                      </p:cBhvr>
                                      <p:to>
                                        <p:strVal val="visible"/>
                                      </p:to>
                                    </p:set>
                                    <p:animEffect transition="in" filter="fade">
                                      <p:cBhvr>
                                        <p:cTn id="52" dur="500"/>
                                        <p:tgtEl>
                                          <p:spTgt spid="6">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ChangeArrowheads="1"/>
          </p:cNvSpPr>
          <p:nvPr/>
        </p:nvSpPr>
        <p:spPr bwMode="auto">
          <a:xfrm>
            <a:off x="228600" y="762000"/>
            <a:ext cx="8610600" cy="661988"/>
          </a:xfrm>
          <a:prstGeom prst="rect">
            <a:avLst/>
          </a:prstGeom>
          <a:solidFill>
            <a:srgbClr val="FFEDB3"/>
          </a:solidFill>
          <a:ln w="9525">
            <a:noFill/>
            <a:miter lim="800000"/>
            <a:headEnd/>
            <a:tailEnd/>
          </a:ln>
        </p:spPr>
        <p:txBody>
          <a:bodyPr>
            <a:spAutoFit/>
          </a:bodyPr>
          <a:lstStyle/>
          <a:p>
            <a:pPr algn="just">
              <a:lnSpc>
                <a:spcPct val="150000"/>
              </a:lnSpc>
            </a:pPr>
            <a:r>
              <a:rPr lang="tr-TR" altLang="en-US" sz="2800" b="0">
                <a:latin typeface="Times New Roman" pitchFamily="18" charset="0"/>
                <a:cs typeface="Times New Roman" pitchFamily="18" charset="0"/>
              </a:rPr>
              <a:t>The main target of the Global Halal Standard is</a:t>
            </a:r>
            <a:r>
              <a:rPr lang="en-US" altLang="en-US" sz="2800" b="0">
                <a:latin typeface="Times New Roman" pitchFamily="18" charset="0"/>
                <a:cs typeface="Times New Roman" pitchFamily="18" charset="0"/>
              </a:rPr>
              <a:t>:</a:t>
            </a:r>
          </a:p>
        </p:txBody>
      </p:sp>
      <p:sp>
        <p:nvSpPr>
          <p:cNvPr id="7171" name="Rectangle 1"/>
          <p:cNvSpPr>
            <a:spLocks noChangeArrowheads="1"/>
          </p:cNvSpPr>
          <p:nvPr/>
        </p:nvSpPr>
        <p:spPr bwMode="auto">
          <a:xfrm>
            <a:off x="0" y="61913"/>
            <a:ext cx="3048000" cy="522287"/>
          </a:xfrm>
          <a:prstGeom prst="rect">
            <a:avLst/>
          </a:prstGeom>
          <a:solidFill>
            <a:srgbClr val="0070C0"/>
          </a:solidFill>
          <a:ln w="9525">
            <a:noFill/>
            <a:miter lim="800000"/>
            <a:headEnd/>
            <a:tailEnd/>
          </a:ln>
        </p:spPr>
        <p:txBody>
          <a:bodyPr anchor="ctr">
            <a:spAutoFit/>
          </a:bodyPr>
          <a:lstStyle/>
          <a:p>
            <a:pPr algn="justLow" eaLnBrk="0" hangingPunct="0"/>
            <a:r>
              <a:rPr lang="en-US" altLang="en-US" sz="2800" b="0">
                <a:solidFill>
                  <a:schemeClr val="bg1"/>
                </a:solidFill>
                <a:latin typeface="Times New Roman" pitchFamily="18" charset="0"/>
                <a:ea typeface="Calibri" pitchFamily="34" charset="0"/>
                <a:cs typeface="Times New Roman" pitchFamily="18" charset="0"/>
              </a:rPr>
              <a:t>Introduction</a:t>
            </a:r>
          </a:p>
        </p:txBody>
      </p:sp>
      <p:sp>
        <p:nvSpPr>
          <p:cNvPr id="5128" name="Rectangle 3"/>
          <p:cNvSpPr>
            <a:spLocks noChangeArrowheads="1"/>
          </p:cNvSpPr>
          <p:nvPr/>
        </p:nvSpPr>
        <p:spPr bwMode="auto">
          <a:xfrm>
            <a:off x="228600" y="1600200"/>
            <a:ext cx="8874125" cy="3052763"/>
          </a:xfrm>
          <a:prstGeom prst="rect">
            <a:avLst/>
          </a:prstGeom>
          <a:noFill/>
          <a:ln w="9525">
            <a:noFill/>
            <a:miter lim="800000"/>
            <a:headEnd/>
            <a:tailEnd/>
          </a:ln>
        </p:spPr>
        <p:txBody>
          <a:bodyPr>
            <a:spAutoFit/>
          </a:bodyPr>
          <a:lstStyle/>
          <a:p>
            <a:pPr marL="514350" indent="-514350" algn="just">
              <a:lnSpc>
                <a:spcPct val="200000"/>
              </a:lnSpc>
              <a:buFontTx/>
              <a:buAutoNum type="arabicPeriod"/>
            </a:pPr>
            <a:r>
              <a:rPr lang="en-US" altLang="en-US" sz="2500" b="0">
                <a:latin typeface="Times New Roman" pitchFamily="18" charset="0"/>
                <a:cs typeface="Times New Roman" pitchFamily="18" charset="0"/>
              </a:rPr>
              <a:t>T</a:t>
            </a:r>
            <a:r>
              <a:rPr lang="tr-TR" altLang="en-US" sz="2500" b="0">
                <a:latin typeface="Times New Roman" pitchFamily="18" charset="0"/>
                <a:cs typeface="Times New Roman" pitchFamily="18" charset="0"/>
              </a:rPr>
              <a:t>o strengthen the obligatory religious requirements of Halal</a:t>
            </a:r>
            <a:r>
              <a:rPr lang="en-US" altLang="en-US" sz="2500" b="0">
                <a:latin typeface="Times New Roman" pitchFamily="18" charset="0"/>
                <a:cs typeface="Times New Roman" pitchFamily="18" charset="0"/>
              </a:rPr>
              <a:t>.</a:t>
            </a:r>
          </a:p>
          <a:p>
            <a:pPr marL="514350" indent="-514350" algn="just">
              <a:lnSpc>
                <a:spcPct val="200000"/>
              </a:lnSpc>
              <a:buFontTx/>
              <a:buAutoNum type="arabicPeriod"/>
            </a:pPr>
            <a:r>
              <a:rPr lang="en-US" altLang="en-US" sz="2500" b="0">
                <a:latin typeface="Times New Roman" pitchFamily="18" charset="0"/>
                <a:cs typeface="Times New Roman" pitchFamily="18" charset="0"/>
              </a:rPr>
              <a:t>T</a:t>
            </a:r>
            <a:r>
              <a:rPr lang="tr-TR" altLang="en-US" sz="2500" b="0">
                <a:latin typeface="Times New Roman" pitchFamily="18" charset="0"/>
                <a:cs typeface="Times New Roman" pitchFamily="18" charset="0"/>
              </a:rPr>
              <a:t>o avoid Haram in Halal certified products</a:t>
            </a:r>
            <a:r>
              <a:rPr lang="en-US" altLang="en-US" sz="2500" b="0">
                <a:latin typeface="Times New Roman" pitchFamily="18" charset="0"/>
                <a:cs typeface="Times New Roman" pitchFamily="18" charset="0"/>
              </a:rPr>
              <a:t>.</a:t>
            </a:r>
          </a:p>
          <a:p>
            <a:pPr marL="514350" indent="-514350" algn="just">
              <a:lnSpc>
                <a:spcPct val="200000"/>
              </a:lnSpc>
              <a:buFontTx/>
              <a:buAutoNum type="arabicPeriod"/>
            </a:pPr>
            <a:r>
              <a:rPr lang="en-US" altLang="en-US" sz="2500" b="0">
                <a:latin typeface="Times New Roman" pitchFamily="18" charset="0"/>
                <a:cs typeface="Times New Roman" pitchFamily="18" charset="0"/>
              </a:rPr>
              <a:t>T</a:t>
            </a:r>
            <a:r>
              <a:rPr lang="tr-TR" altLang="en-US" sz="2500" b="0">
                <a:latin typeface="Times New Roman" pitchFamily="18" charset="0"/>
                <a:cs typeface="Times New Roman" pitchFamily="18" charset="0"/>
              </a:rPr>
              <a:t>o avoid technical barriers</a:t>
            </a:r>
            <a:r>
              <a:rPr lang="en-US" altLang="en-US" sz="2500" b="0">
                <a:latin typeface="Times New Roman" pitchFamily="18" charset="0"/>
                <a:cs typeface="Times New Roman" pitchFamily="18" charset="0"/>
              </a:rPr>
              <a:t>.</a:t>
            </a:r>
            <a:r>
              <a:rPr lang="tr-TR" altLang="en-US" sz="2500" b="0">
                <a:latin typeface="Times New Roman" pitchFamily="18" charset="0"/>
                <a:cs typeface="Times New Roman" pitchFamily="18" charset="0"/>
              </a:rPr>
              <a:t> </a:t>
            </a:r>
            <a:endParaRPr lang="en-US" altLang="en-US" sz="2500" b="0">
              <a:latin typeface="Times New Roman" pitchFamily="18" charset="0"/>
              <a:cs typeface="Times New Roman" pitchFamily="18" charset="0"/>
            </a:endParaRPr>
          </a:p>
          <a:p>
            <a:pPr marL="514350" indent="-514350" algn="just">
              <a:lnSpc>
                <a:spcPct val="200000"/>
              </a:lnSpc>
              <a:buFontTx/>
              <a:buAutoNum type="arabicPeriod"/>
            </a:pPr>
            <a:r>
              <a:rPr lang="en-US" altLang="en-US" sz="2500" b="0">
                <a:latin typeface="Times New Roman" pitchFamily="18" charset="0"/>
                <a:cs typeface="Times New Roman" pitchFamily="18" charset="0"/>
              </a:rPr>
              <a:t>T</a:t>
            </a:r>
            <a:r>
              <a:rPr lang="tr-TR" altLang="en-US" sz="2500" b="0">
                <a:latin typeface="Times New Roman" pitchFamily="18" charset="0"/>
                <a:cs typeface="Times New Roman" pitchFamily="18" charset="0"/>
              </a:rPr>
              <a:t>o increas economical relations and cooperation in the World.</a:t>
            </a:r>
            <a:endParaRPr lang="en-US" altLang="en-US" sz="2500" b="0">
              <a:latin typeface="Times New Roman" pitchFamily="18" charset="0"/>
              <a:cs typeface="Times New Roman" pitchFamily="18" charset="0"/>
            </a:endParaRPr>
          </a:p>
        </p:txBody>
      </p:sp>
      <p:pic>
        <p:nvPicPr>
          <p:cNvPr id="7173" name="Picture 3"/>
          <p:cNvPicPr>
            <a:picLocks noChangeAspect="1" noChangeArrowheads="1"/>
          </p:cNvPicPr>
          <p:nvPr/>
        </p:nvPicPr>
        <p:blipFill>
          <a:blip r:embed="rId2"/>
          <a:srcRect/>
          <a:stretch>
            <a:fillRect/>
          </a:stretch>
        </p:blipFill>
        <p:spPr bwMode="auto">
          <a:xfrm>
            <a:off x="7010400" y="5105400"/>
            <a:ext cx="1635125" cy="1235075"/>
          </a:xfrm>
          <a:prstGeom prst="rect">
            <a:avLst/>
          </a:prstGeom>
          <a:noFill/>
          <a:ln w="9525">
            <a:noFill/>
            <a:miter lim="800000"/>
            <a:headEnd/>
            <a:tailEnd/>
          </a:ln>
        </p:spPr>
      </p:pic>
      <p:sp>
        <p:nvSpPr>
          <p:cNvPr id="6" name="Rectangle 5"/>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7"/>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Rectangle 8"/>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128">
                                            <p:txEl>
                                              <p:pRg st="0" end="0"/>
                                            </p:txEl>
                                          </p:spTgt>
                                        </p:tgtEl>
                                        <p:attrNameLst>
                                          <p:attrName>style.visibility</p:attrName>
                                        </p:attrNameLst>
                                      </p:cBhvr>
                                      <p:to>
                                        <p:strVal val="visible"/>
                                      </p:to>
                                    </p:set>
                                    <p:animEffect transition="in" filter="fade">
                                      <p:cBhvr>
                                        <p:cTn id="7" dur="500"/>
                                        <p:tgtEl>
                                          <p:spTgt spid="5128">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128">
                                            <p:txEl>
                                              <p:pRg st="1" end="1"/>
                                            </p:txEl>
                                          </p:spTgt>
                                        </p:tgtEl>
                                        <p:attrNameLst>
                                          <p:attrName>style.visibility</p:attrName>
                                        </p:attrNameLst>
                                      </p:cBhvr>
                                      <p:to>
                                        <p:strVal val="visible"/>
                                      </p:to>
                                    </p:set>
                                    <p:animEffect transition="in" filter="fade">
                                      <p:cBhvr>
                                        <p:cTn id="12" dur="500"/>
                                        <p:tgtEl>
                                          <p:spTgt spid="5128">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128">
                                            <p:txEl>
                                              <p:pRg st="2" end="2"/>
                                            </p:txEl>
                                          </p:spTgt>
                                        </p:tgtEl>
                                        <p:attrNameLst>
                                          <p:attrName>style.visibility</p:attrName>
                                        </p:attrNameLst>
                                      </p:cBhvr>
                                      <p:to>
                                        <p:strVal val="visible"/>
                                      </p:to>
                                    </p:set>
                                    <p:animEffect transition="in" filter="fade">
                                      <p:cBhvr>
                                        <p:cTn id="17" dur="500"/>
                                        <p:tgtEl>
                                          <p:spTgt spid="5128">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128">
                                            <p:txEl>
                                              <p:pRg st="3" end="3"/>
                                            </p:txEl>
                                          </p:spTgt>
                                        </p:tgtEl>
                                        <p:attrNameLst>
                                          <p:attrName>style.visibility</p:attrName>
                                        </p:attrNameLst>
                                      </p:cBhvr>
                                      <p:to>
                                        <p:strVal val="visible"/>
                                      </p:to>
                                    </p:set>
                                    <p:animEffect transition="in" filter="fade">
                                      <p:cBhvr>
                                        <p:cTn id="22" dur="500"/>
                                        <p:tgtEl>
                                          <p:spTgt spid="512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8"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p:cNvSpPr>
            <a:spLocks noChangeArrowheads="1"/>
          </p:cNvSpPr>
          <p:nvPr/>
        </p:nvSpPr>
        <p:spPr bwMode="auto">
          <a:xfrm>
            <a:off x="228600" y="749300"/>
            <a:ext cx="7086600" cy="1684338"/>
          </a:xfrm>
          <a:prstGeom prst="rect">
            <a:avLst/>
          </a:prstGeom>
          <a:solidFill>
            <a:srgbClr val="FFEDB3"/>
          </a:solidFill>
          <a:ln w="9525">
            <a:noFill/>
            <a:miter lim="800000"/>
            <a:headEnd/>
            <a:tailEnd/>
          </a:ln>
        </p:spPr>
        <p:txBody>
          <a:bodyPr>
            <a:spAutoFit/>
          </a:bodyPr>
          <a:lstStyle/>
          <a:p>
            <a:pPr>
              <a:lnSpc>
                <a:spcPct val="200000"/>
              </a:lnSpc>
            </a:pPr>
            <a:r>
              <a:rPr lang="en-US" altLang="en-US" sz="2800" b="0">
                <a:latin typeface="Times New Roman" pitchFamily="18" charset="0"/>
                <a:cs typeface="Times New Roman" pitchFamily="18" charset="0"/>
              </a:rPr>
              <a:t>When proposing a global Halal standard the expected challenge is:</a:t>
            </a:r>
          </a:p>
        </p:txBody>
      </p:sp>
      <p:sp>
        <p:nvSpPr>
          <p:cNvPr id="8195" name="Rectangle 3"/>
          <p:cNvSpPr>
            <a:spLocks noChangeArrowheads="1"/>
          </p:cNvSpPr>
          <p:nvPr/>
        </p:nvSpPr>
        <p:spPr bwMode="auto">
          <a:xfrm>
            <a:off x="228600" y="3125788"/>
            <a:ext cx="8610600" cy="2678112"/>
          </a:xfrm>
          <a:prstGeom prst="rect">
            <a:avLst/>
          </a:prstGeom>
          <a:solidFill>
            <a:srgbClr val="FFFFCC"/>
          </a:solidFill>
          <a:ln w="9525">
            <a:noFill/>
            <a:miter lim="800000"/>
            <a:headEnd/>
            <a:tailEnd/>
          </a:ln>
        </p:spPr>
        <p:txBody>
          <a:bodyPr>
            <a:spAutoFit/>
          </a:bodyPr>
          <a:lstStyle/>
          <a:p>
            <a:pPr algn="just">
              <a:lnSpc>
                <a:spcPct val="200000"/>
              </a:lnSpc>
            </a:pPr>
            <a:r>
              <a:rPr lang="en-US" altLang="en-US" sz="2800" b="0">
                <a:latin typeface="Times New Roman" pitchFamily="18" charset="0"/>
                <a:cs typeface="Times New Roman" pitchFamily="18" charset="0"/>
              </a:rPr>
              <a:t>How to harmonize</a:t>
            </a:r>
            <a:r>
              <a:rPr lang="tr-TR" altLang="en-US" sz="2800" b="0">
                <a:latin typeface="Times New Roman" pitchFamily="18" charset="0"/>
                <a:cs typeface="Times New Roman" pitchFamily="18" charset="0"/>
              </a:rPr>
              <a:t> existing </a:t>
            </a:r>
            <a:r>
              <a:rPr lang="en-US" altLang="en-US" sz="2800" b="0">
                <a:latin typeface="Times New Roman" pitchFamily="18" charset="0"/>
                <a:cs typeface="Times New Roman" pitchFamily="18" charset="0"/>
              </a:rPr>
              <a:t>Halal practices as approved by sharieah of different schools on one common ground to promote trade?</a:t>
            </a:r>
          </a:p>
        </p:txBody>
      </p:sp>
      <p:pic>
        <p:nvPicPr>
          <p:cNvPr id="8196" name="Picture 5"/>
          <p:cNvPicPr>
            <a:picLocks noChangeAspect="1" noChangeArrowheads="1"/>
          </p:cNvPicPr>
          <p:nvPr/>
        </p:nvPicPr>
        <p:blipFill>
          <a:blip r:embed="rId2"/>
          <a:srcRect/>
          <a:stretch>
            <a:fillRect/>
          </a:stretch>
        </p:blipFill>
        <p:spPr bwMode="auto">
          <a:xfrm>
            <a:off x="7467600" y="762000"/>
            <a:ext cx="1600200" cy="2182813"/>
          </a:xfrm>
          <a:prstGeom prst="rect">
            <a:avLst/>
          </a:prstGeom>
          <a:noFill/>
          <a:ln w="9525">
            <a:noFill/>
            <a:miter lim="800000"/>
            <a:headEnd/>
            <a:tailEnd/>
          </a:ln>
        </p:spPr>
      </p:pic>
      <p:sp>
        <p:nvSpPr>
          <p:cNvPr id="8197" name="Rectangle 1"/>
          <p:cNvSpPr>
            <a:spLocks noChangeArrowheads="1"/>
          </p:cNvSpPr>
          <p:nvPr/>
        </p:nvSpPr>
        <p:spPr bwMode="auto">
          <a:xfrm>
            <a:off x="0" y="61913"/>
            <a:ext cx="8153400" cy="522287"/>
          </a:xfrm>
          <a:prstGeom prst="rect">
            <a:avLst/>
          </a:prstGeom>
          <a:solidFill>
            <a:srgbClr val="0070C0"/>
          </a:solidFill>
          <a:ln w="9525">
            <a:noFill/>
            <a:miter lim="800000"/>
            <a:headEnd/>
            <a:tailEnd/>
          </a:ln>
        </p:spPr>
        <p:txBody>
          <a:bodyPr anchor="ctr">
            <a:spAutoFit/>
          </a:bodyPr>
          <a:lstStyle/>
          <a:p>
            <a:r>
              <a:rPr lang="en-US" altLang="en-US" sz="2800" b="0">
                <a:solidFill>
                  <a:schemeClr val="bg1"/>
                </a:solidFill>
                <a:latin typeface="Times New Roman" pitchFamily="18" charset="0"/>
                <a:cs typeface="Times New Roman" pitchFamily="18" charset="0"/>
              </a:rPr>
              <a:t>Halal as a Promoter of Trade</a:t>
            </a:r>
            <a:endParaRPr lang="en-US" altLang="en-US" sz="2800">
              <a:solidFill>
                <a:schemeClr val="bg1"/>
              </a:solidFill>
            </a:endParaRPr>
          </a:p>
        </p:txBody>
      </p:sp>
      <p:sp>
        <p:nvSpPr>
          <p:cNvPr id="6" name="Rectangle 5"/>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7"/>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Rectangle 8"/>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p:cNvSpPr>
            <a:spLocks noChangeArrowheads="1"/>
          </p:cNvSpPr>
          <p:nvPr/>
        </p:nvSpPr>
        <p:spPr bwMode="auto">
          <a:xfrm>
            <a:off x="228600" y="762000"/>
            <a:ext cx="8610600" cy="1308100"/>
          </a:xfrm>
          <a:prstGeom prst="rect">
            <a:avLst/>
          </a:prstGeom>
          <a:solidFill>
            <a:srgbClr val="FFEDB3"/>
          </a:solidFill>
          <a:ln w="9525">
            <a:noFill/>
            <a:miter lim="800000"/>
            <a:headEnd/>
            <a:tailEnd/>
          </a:ln>
        </p:spPr>
        <p:txBody>
          <a:bodyPr>
            <a:spAutoFit/>
          </a:bodyPr>
          <a:lstStyle/>
          <a:p>
            <a:pPr algn="just">
              <a:lnSpc>
                <a:spcPct val="150000"/>
              </a:lnSpc>
            </a:pPr>
            <a:r>
              <a:rPr lang="en-US" altLang="en-US" sz="2800" b="0">
                <a:latin typeface="Times New Roman" pitchFamily="18" charset="0"/>
                <a:cs typeface="Times New Roman" pitchFamily="18" charset="0"/>
              </a:rPr>
              <a:t>The proposed global Halal standard in its initial stage should be:</a:t>
            </a:r>
          </a:p>
        </p:txBody>
      </p:sp>
      <p:sp>
        <p:nvSpPr>
          <p:cNvPr id="9219" name="Rectangle 1"/>
          <p:cNvSpPr>
            <a:spLocks noChangeArrowheads="1"/>
          </p:cNvSpPr>
          <p:nvPr/>
        </p:nvSpPr>
        <p:spPr bwMode="auto">
          <a:xfrm>
            <a:off x="0" y="61913"/>
            <a:ext cx="8153400" cy="522287"/>
          </a:xfrm>
          <a:prstGeom prst="rect">
            <a:avLst/>
          </a:prstGeom>
          <a:solidFill>
            <a:srgbClr val="0070C0"/>
          </a:solidFill>
          <a:ln w="9525">
            <a:noFill/>
            <a:miter lim="800000"/>
            <a:headEnd/>
            <a:tailEnd/>
          </a:ln>
        </p:spPr>
        <p:txBody>
          <a:bodyPr anchor="ctr">
            <a:spAutoFit/>
          </a:bodyPr>
          <a:lstStyle/>
          <a:p>
            <a:r>
              <a:rPr lang="en-US" altLang="en-US" sz="2800" b="0">
                <a:solidFill>
                  <a:schemeClr val="bg1"/>
                </a:solidFill>
                <a:latin typeface="Times New Roman" pitchFamily="18" charset="0"/>
                <a:cs typeface="Times New Roman" pitchFamily="18" charset="0"/>
              </a:rPr>
              <a:t>Halal Guidelines for better Marketing</a:t>
            </a:r>
            <a:endParaRPr lang="en-US" altLang="en-US" sz="2800">
              <a:solidFill>
                <a:schemeClr val="bg1"/>
              </a:solidFill>
            </a:endParaRPr>
          </a:p>
        </p:txBody>
      </p:sp>
      <p:sp>
        <p:nvSpPr>
          <p:cNvPr id="6" name="Rectangle 3"/>
          <p:cNvSpPr>
            <a:spLocks noChangeArrowheads="1"/>
          </p:cNvSpPr>
          <p:nvPr/>
        </p:nvSpPr>
        <p:spPr bwMode="auto">
          <a:xfrm>
            <a:off x="228600" y="2633663"/>
            <a:ext cx="8610600" cy="1954212"/>
          </a:xfrm>
          <a:prstGeom prst="rect">
            <a:avLst/>
          </a:prstGeom>
          <a:solidFill>
            <a:srgbClr val="FFFFCC"/>
          </a:solidFill>
          <a:ln w="9525">
            <a:noFill/>
            <a:miter lim="800000"/>
            <a:headEnd/>
            <a:tailEnd/>
          </a:ln>
        </p:spPr>
        <p:txBody>
          <a:bodyPr>
            <a:spAutoFit/>
          </a:bodyPr>
          <a:lstStyle/>
          <a:p>
            <a:pPr algn="just">
              <a:lnSpc>
                <a:spcPct val="150000"/>
              </a:lnSpc>
            </a:pPr>
            <a:r>
              <a:rPr lang="en-US" altLang="en-US" sz="2800" u="sng">
                <a:latin typeface="Times New Roman" pitchFamily="18" charset="0"/>
                <a:cs typeface="Times New Roman" pitchFamily="18" charset="0"/>
              </a:rPr>
              <a:t>Guidelines</a:t>
            </a:r>
            <a:r>
              <a:rPr lang="en-US" altLang="en-US" sz="2800" b="0">
                <a:latin typeface="Times New Roman" pitchFamily="18" charset="0"/>
                <a:cs typeface="Times New Roman" pitchFamily="18" charset="0"/>
              </a:rPr>
              <a:t> and </a:t>
            </a:r>
            <a:r>
              <a:rPr lang="en-US" altLang="en-US" sz="2800" u="sng">
                <a:latin typeface="Times New Roman" pitchFamily="18" charset="0"/>
                <a:cs typeface="Times New Roman" pitchFamily="18" charset="0"/>
              </a:rPr>
              <a:t>not standard</a:t>
            </a:r>
            <a:r>
              <a:rPr lang="en-US" altLang="en-US" sz="2800">
                <a:latin typeface="Times New Roman" pitchFamily="18" charset="0"/>
                <a:cs typeface="Times New Roman" pitchFamily="18" charset="0"/>
              </a:rPr>
              <a:t> </a:t>
            </a:r>
            <a:r>
              <a:rPr lang="en-US" altLang="en-US" sz="2800" b="0">
                <a:latin typeface="Times New Roman" pitchFamily="18" charset="0"/>
                <a:cs typeface="Times New Roman" pitchFamily="18" charset="0"/>
              </a:rPr>
              <a:t>to give flexibility and room to encompass controversial issues on Halal among different Islamic schools.</a:t>
            </a:r>
          </a:p>
        </p:txBody>
      </p:sp>
      <p:sp>
        <p:nvSpPr>
          <p:cNvPr id="5" name="Rectangle 4"/>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7"/>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Rectangle 8"/>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ChangeArrowheads="1"/>
          </p:cNvSpPr>
          <p:nvPr/>
        </p:nvSpPr>
        <p:spPr bwMode="auto">
          <a:xfrm>
            <a:off x="228600" y="762000"/>
            <a:ext cx="8610600" cy="822325"/>
          </a:xfrm>
          <a:prstGeom prst="rect">
            <a:avLst/>
          </a:prstGeom>
          <a:solidFill>
            <a:srgbClr val="FFEDB3"/>
          </a:solidFill>
          <a:ln w="9525">
            <a:noFill/>
            <a:miter lim="800000"/>
            <a:headEnd/>
            <a:tailEnd/>
          </a:ln>
        </p:spPr>
        <p:txBody>
          <a:bodyPr>
            <a:spAutoFit/>
          </a:bodyPr>
          <a:lstStyle/>
          <a:p>
            <a:pPr>
              <a:lnSpc>
                <a:spcPct val="200000"/>
              </a:lnSpc>
            </a:pPr>
            <a:r>
              <a:rPr lang="en-US" altLang="en-US" sz="2800" b="0">
                <a:latin typeface="Times New Roman" pitchFamily="18" charset="0"/>
                <a:cs typeface="Times New Roman" pitchFamily="18" charset="0"/>
              </a:rPr>
              <a:t>The Halal Industry</a:t>
            </a:r>
          </a:p>
        </p:txBody>
      </p:sp>
      <p:sp>
        <p:nvSpPr>
          <p:cNvPr id="5" name="Rectangle 3"/>
          <p:cNvSpPr>
            <a:spLocks noChangeArrowheads="1"/>
          </p:cNvSpPr>
          <p:nvPr/>
        </p:nvSpPr>
        <p:spPr bwMode="auto">
          <a:xfrm>
            <a:off x="228600" y="2062163"/>
            <a:ext cx="8610600" cy="3408362"/>
          </a:xfrm>
          <a:prstGeom prst="rect">
            <a:avLst/>
          </a:prstGeom>
          <a:solidFill>
            <a:srgbClr val="FFFFCC"/>
          </a:solidFill>
          <a:ln w="9525">
            <a:noFill/>
            <a:miter lim="800000"/>
            <a:headEnd/>
            <a:tailEnd/>
          </a:ln>
        </p:spPr>
        <p:txBody>
          <a:bodyPr>
            <a:spAutoFit/>
          </a:bodyPr>
          <a:lstStyle/>
          <a:p>
            <a:pPr algn="just">
              <a:lnSpc>
                <a:spcPct val="200000"/>
              </a:lnSpc>
            </a:pPr>
            <a:r>
              <a:rPr lang="en-US" altLang="en-US" sz="2800" b="0">
                <a:latin typeface="Times New Roman" pitchFamily="18" charset="0"/>
                <a:cs typeface="Times New Roman" pitchFamily="18" charset="0"/>
              </a:rPr>
              <a:t>This Industry is unique in the sense that it is an industry where Islamic values, ideals and beliefs are implemented and adhered within the whole chain of the Halal production process.</a:t>
            </a:r>
          </a:p>
        </p:txBody>
      </p:sp>
      <p:sp>
        <p:nvSpPr>
          <p:cNvPr id="10244" name="Rectangle 1"/>
          <p:cNvSpPr>
            <a:spLocks noChangeArrowheads="1"/>
          </p:cNvSpPr>
          <p:nvPr/>
        </p:nvSpPr>
        <p:spPr bwMode="auto">
          <a:xfrm>
            <a:off x="0" y="61913"/>
            <a:ext cx="8153400" cy="522287"/>
          </a:xfrm>
          <a:prstGeom prst="rect">
            <a:avLst/>
          </a:prstGeom>
          <a:solidFill>
            <a:srgbClr val="0070C0"/>
          </a:solidFill>
          <a:ln w="9525">
            <a:noFill/>
            <a:miter lim="800000"/>
            <a:headEnd/>
            <a:tailEnd/>
          </a:ln>
        </p:spPr>
        <p:txBody>
          <a:bodyPr anchor="ctr">
            <a:spAutoFit/>
          </a:bodyPr>
          <a:lstStyle/>
          <a:p>
            <a:r>
              <a:rPr lang="en-US" altLang="en-US" sz="2800" b="0">
                <a:solidFill>
                  <a:schemeClr val="bg1"/>
                </a:solidFill>
                <a:latin typeface="Times New Roman" pitchFamily="18" charset="0"/>
                <a:cs typeface="Times New Roman" pitchFamily="18" charset="0"/>
              </a:rPr>
              <a:t>Current situation of Halal</a:t>
            </a:r>
            <a:endParaRPr lang="en-US" altLang="en-US" sz="2800">
              <a:solidFill>
                <a:schemeClr val="bg1"/>
              </a:solidFill>
            </a:endParaRPr>
          </a:p>
        </p:txBody>
      </p:sp>
      <p:sp>
        <p:nvSpPr>
          <p:cNvPr id="6" name="Rectangle 5"/>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7"/>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Rectangle 8"/>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ChangeArrowheads="1"/>
          </p:cNvSpPr>
          <p:nvPr/>
        </p:nvSpPr>
        <p:spPr bwMode="auto">
          <a:xfrm>
            <a:off x="152400" y="246063"/>
            <a:ext cx="5486400" cy="5132387"/>
          </a:xfrm>
          <a:prstGeom prst="rect">
            <a:avLst/>
          </a:prstGeom>
          <a:solidFill>
            <a:srgbClr val="FFFFCC"/>
          </a:solidFill>
          <a:ln w="9525">
            <a:noFill/>
            <a:miter lim="800000"/>
            <a:headEnd/>
            <a:tailEnd/>
          </a:ln>
        </p:spPr>
        <p:txBody>
          <a:bodyPr>
            <a:spAutoFit/>
          </a:bodyPr>
          <a:lstStyle/>
          <a:p>
            <a:pPr algn="just">
              <a:lnSpc>
                <a:spcPct val="200000"/>
              </a:lnSpc>
            </a:pPr>
            <a:r>
              <a:rPr lang="en-US" altLang="en-US" sz="2800" b="0">
                <a:latin typeface="Times New Roman" pitchFamily="18" charset="0"/>
                <a:cs typeface="Times New Roman" pitchFamily="18" charset="0"/>
              </a:rPr>
              <a:t>Given that certain aspects of the Halal meat procedure </a:t>
            </a:r>
            <a:r>
              <a:rPr lang="en-US" altLang="en-US" sz="2800" b="0" u="sng">
                <a:latin typeface="Times New Roman" pitchFamily="18" charset="0"/>
                <a:cs typeface="Times New Roman" pitchFamily="18" charset="0"/>
              </a:rPr>
              <a:t>cannot be fully verified at a later stage through random sampling and testing</a:t>
            </a:r>
            <a:r>
              <a:rPr lang="en-US" altLang="en-US" sz="2800" b="0">
                <a:latin typeface="Times New Roman" pitchFamily="18" charset="0"/>
                <a:cs typeface="Times New Roman" pitchFamily="18" charset="0"/>
              </a:rPr>
              <a:t>, very close and continuous supervision is necessary.</a:t>
            </a:r>
          </a:p>
        </p:txBody>
      </p:sp>
      <p:pic>
        <p:nvPicPr>
          <p:cNvPr id="11267" name="Picture 8"/>
          <p:cNvPicPr>
            <a:picLocks noChangeAspect="1" noChangeArrowheads="1"/>
          </p:cNvPicPr>
          <p:nvPr/>
        </p:nvPicPr>
        <p:blipFill>
          <a:blip r:embed="rId2"/>
          <a:srcRect/>
          <a:stretch>
            <a:fillRect/>
          </a:stretch>
        </p:blipFill>
        <p:spPr bwMode="auto">
          <a:xfrm>
            <a:off x="5692775" y="838200"/>
            <a:ext cx="3222625" cy="3276600"/>
          </a:xfrm>
          <a:prstGeom prst="rect">
            <a:avLst/>
          </a:prstGeom>
          <a:noFill/>
          <a:ln w="9525">
            <a:noFill/>
            <a:miter lim="800000"/>
            <a:headEnd/>
            <a:tailEnd/>
          </a:ln>
        </p:spPr>
      </p:pic>
      <p:sp>
        <p:nvSpPr>
          <p:cNvPr id="4" name="Rectangle 3"/>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Rectangle 4"/>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5"/>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TotalTime>
  <Words>1094</Words>
  <Application>Microsoft Office PowerPoint</Application>
  <PresentationFormat>On-screen Show (4:3)</PresentationFormat>
  <Paragraphs>110</Paragraphs>
  <Slides>26</Slides>
  <Notes>0</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Office Theme</vt:lpstr>
      <vt:lpstr>Slide 1</vt:lpstr>
      <vt:lpstr>" In The Name of Allah, The Most Beneficent, The Most Merciful"   Globalization of Halal Standard  By: Dr. Hani M. Al-Mazeedi </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User</cp:lastModifiedBy>
  <cp:revision>21</cp:revision>
  <dcterms:created xsi:type="dcterms:W3CDTF">2018-03-23T13:26:30Z</dcterms:created>
  <dcterms:modified xsi:type="dcterms:W3CDTF">2019-07-03T12:20:48Z</dcterms:modified>
</cp:coreProperties>
</file>